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0" r:id="rId1"/>
  </p:sldMasterIdLst>
  <p:notesMasterIdLst>
    <p:notesMasterId r:id="rId76"/>
  </p:notesMasterIdLst>
  <p:sldIdLst>
    <p:sldId id="261" r:id="rId2"/>
    <p:sldId id="258" r:id="rId3"/>
    <p:sldId id="269" r:id="rId4"/>
    <p:sldId id="313" r:id="rId5"/>
    <p:sldId id="272" r:id="rId6"/>
    <p:sldId id="315" r:id="rId7"/>
    <p:sldId id="271" r:id="rId8"/>
    <p:sldId id="295" r:id="rId9"/>
    <p:sldId id="324" r:id="rId10"/>
    <p:sldId id="330" r:id="rId11"/>
    <p:sldId id="262" r:id="rId12"/>
    <p:sldId id="293" r:id="rId13"/>
    <p:sldId id="340" r:id="rId14"/>
    <p:sldId id="341" r:id="rId15"/>
    <p:sldId id="291" r:id="rId16"/>
    <p:sldId id="300" r:id="rId17"/>
    <p:sldId id="292" r:id="rId18"/>
    <p:sldId id="317" r:id="rId19"/>
    <p:sldId id="290" r:id="rId20"/>
    <p:sldId id="299" r:id="rId21"/>
    <p:sldId id="289" r:id="rId22"/>
    <p:sldId id="297" r:id="rId23"/>
    <p:sldId id="325" r:id="rId24"/>
    <p:sldId id="346" r:id="rId25"/>
    <p:sldId id="347" r:id="rId26"/>
    <p:sldId id="348" r:id="rId27"/>
    <p:sldId id="277" r:id="rId28"/>
    <p:sldId id="322" r:id="rId29"/>
    <p:sldId id="273" r:id="rId30"/>
    <p:sldId id="302" r:id="rId31"/>
    <p:sldId id="275" r:id="rId32"/>
    <p:sldId id="323" r:id="rId33"/>
    <p:sldId id="276" r:id="rId34"/>
    <p:sldId id="321" r:id="rId35"/>
    <p:sldId id="326" r:id="rId36"/>
    <p:sldId id="332" r:id="rId37"/>
    <p:sldId id="336" r:id="rId38"/>
    <p:sldId id="337" r:id="rId39"/>
    <p:sldId id="274" r:id="rId40"/>
    <p:sldId id="303" r:id="rId41"/>
    <p:sldId id="280" r:id="rId42"/>
    <p:sldId id="320" r:id="rId43"/>
    <p:sldId id="278" r:id="rId44"/>
    <p:sldId id="310" r:id="rId45"/>
    <p:sldId id="279" r:id="rId46"/>
    <p:sldId id="318" r:id="rId47"/>
    <p:sldId id="338" r:id="rId48"/>
    <p:sldId id="333" r:id="rId49"/>
    <p:sldId id="327" r:id="rId50"/>
    <p:sldId id="339" r:id="rId51"/>
    <p:sldId id="266" r:id="rId52"/>
    <p:sldId id="309" r:id="rId53"/>
    <p:sldId id="283" r:id="rId54"/>
    <p:sldId id="307" r:id="rId55"/>
    <p:sldId id="267" r:id="rId56"/>
    <p:sldId id="306" r:id="rId57"/>
    <p:sldId id="286" r:id="rId58"/>
    <p:sldId id="308" r:id="rId59"/>
    <p:sldId id="328" r:id="rId60"/>
    <p:sldId id="334" r:id="rId61"/>
    <p:sldId id="344" r:id="rId62"/>
    <p:sldId id="345" r:id="rId63"/>
    <p:sldId id="287" r:id="rId64"/>
    <p:sldId id="311" r:id="rId65"/>
    <p:sldId id="281" r:id="rId66"/>
    <p:sldId id="304" r:id="rId67"/>
    <p:sldId id="288" r:id="rId68"/>
    <p:sldId id="316" r:id="rId69"/>
    <p:sldId id="329" r:id="rId70"/>
    <p:sldId id="305" r:id="rId71"/>
    <p:sldId id="268" r:id="rId72"/>
    <p:sldId id="335" r:id="rId73"/>
    <p:sldId id="342" r:id="rId74"/>
    <p:sldId id="343" r:id="rId7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北九州市教育委員会学務部学事課" initials="MSOffice" lastIdx="0" clrIdx="0">
    <p:extLst>
      <p:ext uri="{19B8F6BF-5375-455C-9EA6-DF929625EA0E}">
        <p15:presenceInfo xmlns:p15="http://schemas.microsoft.com/office/powerpoint/2012/main" userId="北九州市教育委員会学務部学事課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0033"/>
    <a:srgbClr val="FF0000"/>
    <a:srgbClr val="FF7C80"/>
    <a:srgbClr val="0000CC"/>
    <a:srgbClr val="00FF00"/>
    <a:srgbClr val="500000"/>
    <a:srgbClr val="54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9" autoAdjust="0"/>
    <p:restoredTop sz="94660"/>
  </p:normalViewPr>
  <p:slideViewPr>
    <p:cSldViewPr>
      <p:cViewPr varScale="1">
        <p:scale>
          <a:sx n="69" d="100"/>
          <a:sy n="69" d="100"/>
        </p:scale>
        <p:origin x="7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 smtClean="0"/>
            </a:lvl1pPr>
          </a:lstStyle>
          <a:p>
            <a:pPr>
              <a:defRPr/>
            </a:pPr>
            <a:fld id="{A7DC7FEF-2763-45A4-AE3B-20E81C6DA1DF}" type="datetimeFigureOut">
              <a:rPr lang="ja-JP" altLang="en-US"/>
              <a:pPr>
                <a:defRPr/>
              </a:pPr>
              <a:t>2020/2/26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 smtClean="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 smtClean="0"/>
            </a:lvl1pPr>
          </a:lstStyle>
          <a:p>
            <a:pPr>
              <a:defRPr/>
            </a:pPr>
            <a:fld id="{53480F2B-852C-4344-8243-39FE26AA76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821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654C9B-5EFA-485D-9742-ABE547D21E86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650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31A82C-9F5F-443C-8C21-1ACCE317B0D4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C8E99-C7AB-479A-994C-27C85A2D15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992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787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12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63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507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3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274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673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05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B63B9-545F-422F-8DAA-8A127D25A2ED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8D9B-F71E-4415-B64F-598D5F47F2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93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1D0B7E-4479-4865-8FAD-DBC3B67B5CCB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2872-2079-433C-8503-2A303833554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89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7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7B1AE-1D8C-4819-9EA5-BC367687C4AC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81476-15C9-4020-BA3D-7CD2F1E32A6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0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0627A-A0E3-40BE-80F6-1707989D33E8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15E5E-A527-4689-859C-760B040647F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40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EE769-7267-402D-9F95-20F14FF505EF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02837-3A06-4E37-B97A-FB81DF4A928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787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472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75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71716D2-9617-42BC-9BAD-BF2179500156}" type="datetimeFigureOut">
              <a:rPr lang="en-US" altLang="ja-JP" smtClean="0"/>
              <a:pPr>
                <a:defRPr/>
              </a:pPr>
              <a:t>2/26/2020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000785C-EC34-4EE2-8EB4-AD24819F1A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2663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45.xml"/><Relationship Id="rId18" Type="http://schemas.openxmlformats.org/officeDocument/2006/relationships/slide" Target="slide41.xml"/><Relationship Id="rId26" Type="http://schemas.openxmlformats.org/officeDocument/2006/relationships/slide" Target="slide17.xml"/><Relationship Id="rId39" Type="http://schemas.openxmlformats.org/officeDocument/2006/relationships/slide" Target="slide73.xml"/><Relationship Id="rId3" Type="http://schemas.openxmlformats.org/officeDocument/2006/relationships/image" Target="../media/image1.jpeg"/><Relationship Id="rId21" Type="http://schemas.openxmlformats.org/officeDocument/2006/relationships/slide" Target="slide51.xml"/><Relationship Id="rId34" Type="http://schemas.openxmlformats.org/officeDocument/2006/relationships/slide" Target="slide13.xml"/><Relationship Id="rId7" Type="http://schemas.openxmlformats.org/officeDocument/2006/relationships/slide" Target="slide9.xml"/><Relationship Id="rId12" Type="http://schemas.openxmlformats.org/officeDocument/2006/relationships/slide" Target="slide57.xml"/><Relationship Id="rId17" Type="http://schemas.openxmlformats.org/officeDocument/2006/relationships/slide" Target="slide67.xml"/><Relationship Id="rId25" Type="http://schemas.openxmlformats.org/officeDocument/2006/relationships/slide" Target="slide19.xml"/><Relationship Id="rId33" Type="http://schemas.openxmlformats.org/officeDocument/2006/relationships/slide" Target="slide71.xml"/><Relationship Id="rId38" Type="http://schemas.openxmlformats.org/officeDocument/2006/relationships/slide" Target="slide61.xml"/><Relationship Id="rId2" Type="http://schemas.openxmlformats.org/officeDocument/2006/relationships/notesSlide" Target="../notesSlides/notesSlide1.xml"/><Relationship Id="rId16" Type="http://schemas.openxmlformats.org/officeDocument/2006/relationships/slide" Target="slide55.xml"/><Relationship Id="rId20" Type="http://schemas.openxmlformats.org/officeDocument/2006/relationships/slide" Target="slide65.xml"/><Relationship Id="rId29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3.xml"/><Relationship Id="rId24" Type="http://schemas.openxmlformats.org/officeDocument/2006/relationships/slide" Target="slide69.xml"/><Relationship Id="rId32" Type="http://schemas.openxmlformats.org/officeDocument/2006/relationships/slide" Target="slide59.xml"/><Relationship Id="rId37" Type="http://schemas.openxmlformats.org/officeDocument/2006/relationships/slide" Target="slide49.xml"/><Relationship Id="rId5" Type="http://schemas.openxmlformats.org/officeDocument/2006/relationships/slide" Target="slide5.xml"/><Relationship Id="rId15" Type="http://schemas.openxmlformats.org/officeDocument/2006/relationships/slide" Target="slide43.xml"/><Relationship Id="rId23" Type="http://schemas.openxmlformats.org/officeDocument/2006/relationships/slide" Target="slide39.xml"/><Relationship Id="rId28" Type="http://schemas.openxmlformats.org/officeDocument/2006/relationships/slide" Target="slide11.xml"/><Relationship Id="rId36" Type="http://schemas.openxmlformats.org/officeDocument/2006/relationships/slide" Target="slide37.xml"/><Relationship Id="rId10" Type="http://schemas.openxmlformats.org/officeDocument/2006/relationships/slide" Target="slide31.xml"/><Relationship Id="rId19" Type="http://schemas.openxmlformats.org/officeDocument/2006/relationships/slide" Target="slide53.xml"/><Relationship Id="rId31" Type="http://schemas.openxmlformats.org/officeDocument/2006/relationships/slide" Target="slide47.xml"/><Relationship Id="rId4" Type="http://schemas.openxmlformats.org/officeDocument/2006/relationships/slide" Target="slide3.xml"/><Relationship Id="rId9" Type="http://schemas.openxmlformats.org/officeDocument/2006/relationships/slide" Target="slide29.xml"/><Relationship Id="rId14" Type="http://schemas.openxmlformats.org/officeDocument/2006/relationships/slide" Target="slide21.xml"/><Relationship Id="rId22" Type="http://schemas.openxmlformats.org/officeDocument/2006/relationships/slide" Target="slide63.xml"/><Relationship Id="rId27" Type="http://schemas.openxmlformats.org/officeDocument/2006/relationships/slide" Target="slide15.xml"/><Relationship Id="rId30" Type="http://schemas.openxmlformats.org/officeDocument/2006/relationships/slide" Target="slide35.xml"/><Relationship Id="rId35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Past Tense Jeopardy Game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91880" y="2492896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Go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99" name="TextBox 11"/>
          <p:cNvSpPr txBox="1">
            <a:spLocks noChangeArrowheads="1"/>
          </p:cNvSpPr>
          <p:nvPr/>
        </p:nvSpPr>
        <p:spPr bwMode="auto">
          <a:xfrm>
            <a:off x="179512" y="18864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42792" y="2410978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Got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19872" y="2564904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Get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99" name="TextBox 11"/>
          <p:cNvSpPr txBox="1">
            <a:spLocks noChangeArrowheads="1"/>
          </p:cNvSpPr>
          <p:nvPr/>
        </p:nvSpPr>
        <p:spPr bwMode="auto">
          <a:xfrm>
            <a:off x="179512" y="18864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03848" y="2564904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Said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91880" y="2276872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Say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651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100</a:t>
            </a:r>
            <a:endParaRPr lang="zh-CN" altLang="en-US" sz="6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91880" y="2420888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Try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75856" y="2492896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Tried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675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200</a:t>
            </a:r>
            <a:endParaRPr lang="zh-CN" altLang="en-US" sz="8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19264" y="2354758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Play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771800" y="2420888"/>
            <a:ext cx="36118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Played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627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300</a:t>
            </a:r>
            <a:endParaRPr lang="zh-CN" altLang="en-US" sz="8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660086" y="2564904"/>
            <a:ext cx="3366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Watch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573263"/>
              </p:ext>
            </p:extLst>
          </p:nvPr>
        </p:nvGraphicFramePr>
        <p:xfrm>
          <a:off x="0" y="-27384"/>
          <a:ext cx="9144000" cy="688538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18" name="Rectangle 7"/>
          <p:cNvSpPr>
            <a:spLocks noChangeArrowheads="1"/>
          </p:cNvSpPr>
          <p:nvPr/>
        </p:nvSpPr>
        <p:spPr bwMode="auto">
          <a:xfrm>
            <a:off x="266405" y="112474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4" action="ppaction://hlinksldjump"/>
              </a:rPr>
              <a:t>100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19" name="Rectangle 8"/>
          <p:cNvSpPr>
            <a:spLocks noChangeArrowheads="1"/>
          </p:cNvSpPr>
          <p:nvPr/>
        </p:nvSpPr>
        <p:spPr bwMode="auto">
          <a:xfrm>
            <a:off x="266405" y="206084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5" action="ppaction://hlinksldjump"/>
              </a:rPr>
              <a:t>200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0" name="Rectangle 9"/>
          <p:cNvSpPr>
            <a:spLocks noChangeArrowheads="1"/>
          </p:cNvSpPr>
          <p:nvPr/>
        </p:nvSpPr>
        <p:spPr bwMode="auto">
          <a:xfrm>
            <a:off x="308995" y="2996952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6" action="ppaction://hlinksldjump"/>
              </a:rPr>
              <a:t>300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1" name="Rectangle 10"/>
          <p:cNvSpPr>
            <a:spLocks noChangeArrowheads="1"/>
          </p:cNvSpPr>
          <p:nvPr/>
        </p:nvSpPr>
        <p:spPr bwMode="auto">
          <a:xfrm>
            <a:off x="308995" y="400506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7" action="ppaction://hlinksldjump"/>
              </a:rPr>
              <a:t>400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2" name="Rectangle 11"/>
          <p:cNvSpPr>
            <a:spLocks noChangeArrowheads="1"/>
          </p:cNvSpPr>
          <p:nvPr/>
        </p:nvSpPr>
        <p:spPr bwMode="auto">
          <a:xfrm>
            <a:off x="3260881" y="112474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8" action="ppaction://hlinksldjump"/>
              </a:rPr>
              <a:t>100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3" name="Rectangle 12"/>
          <p:cNvSpPr>
            <a:spLocks noChangeArrowheads="1"/>
          </p:cNvSpPr>
          <p:nvPr/>
        </p:nvSpPr>
        <p:spPr bwMode="auto">
          <a:xfrm>
            <a:off x="3260881" y="206084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9" action="ppaction://hlinksldjump"/>
              </a:rPr>
              <a:t>200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4" name="Rectangle 13"/>
          <p:cNvSpPr>
            <a:spLocks noChangeArrowheads="1"/>
          </p:cNvSpPr>
          <p:nvPr/>
        </p:nvSpPr>
        <p:spPr bwMode="auto">
          <a:xfrm>
            <a:off x="3303471" y="2996952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0" action="ppaction://hlinksldjump"/>
              </a:rPr>
              <a:t>300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5" name="Rectangle 14"/>
          <p:cNvSpPr>
            <a:spLocks noChangeArrowheads="1"/>
          </p:cNvSpPr>
          <p:nvPr/>
        </p:nvSpPr>
        <p:spPr bwMode="auto">
          <a:xfrm>
            <a:off x="3303471" y="400506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1" action="ppaction://hlinksldjump"/>
              </a:rPr>
              <a:t>400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6" name="Rectangle 15"/>
          <p:cNvSpPr>
            <a:spLocks noChangeArrowheads="1"/>
          </p:cNvSpPr>
          <p:nvPr/>
        </p:nvSpPr>
        <p:spPr bwMode="auto">
          <a:xfrm>
            <a:off x="6327807" y="400506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2" action="ppaction://hlinksldjump"/>
              </a:rPr>
              <a:t>400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7" name="Rectangle 16"/>
          <p:cNvSpPr>
            <a:spLocks noChangeArrowheads="1"/>
          </p:cNvSpPr>
          <p:nvPr/>
        </p:nvSpPr>
        <p:spPr bwMode="auto">
          <a:xfrm>
            <a:off x="4815639" y="400506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3" action="ppaction://hlinksldjump"/>
              </a:rPr>
              <a:t>400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8" name="Rectangle 17"/>
          <p:cNvSpPr>
            <a:spLocks noChangeArrowheads="1"/>
          </p:cNvSpPr>
          <p:nvPr/>
        </p:nvSpPr>
        <p:spPr bwMode="auto">
          <a:xfrm>
            <a:off x="1791303" y="400506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4" action="ppaction://hlinksldjump"/>
              </a:rPr>
              <a:t>400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29" name="Rectangle 18"/>
          <p:cNvSpPr>
            <a:spLocks noChangeArrowheads="1"/>
          </p:cNvSpPr>
          <p:nvPr/>
        </p:nvSpPr>
        <p:spPr bwMode="auto">
          <a:xfrm>
            <a:off x="4815639" y="2996952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5" action="ppaction://hlinksldjump"/>
              </a:rPr>
              <a:t>300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0" name="Rectangle 19"/>
          <p:cNvSpPr>
            <a:spLocks noChangeArrowheads="1"/>
          </p:cNvSpPr>
          <p:nvPr/>
        </p:nvSpPr>
        <p:spPr bwMode="auto">
          <a:xfrm>
            <a:off x="6327807" y="2996952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6" action="ppaction://hlinksldjump"/>
              </a:rPr>
              <a:t>300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1" name="Rectangle 20"/>
          <p:cNvSpPr>
            <a:spLocks noChangeArrowheads="1"/>
          </p:cNvSpPr>
          <p:nvPr/>
        </p:nvSpPr>
        <p:spPr bwMode="auto">
          <a:xfrm>
            <a:off x="7839975" y="2996952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7" action="ppaction://hlinksldjump"/>
              </a:rPr>
              <a:t>300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2" name="Rectangle 21"/>
          <p:cNvSpPr>
            <a:spLocks noChangeArrowheads="1"/>
          </p:cNvSpPr>
          <p:nvPr/>
        </p:nvSpPr>
        <p:spPr bwMode="auto">
          <a:xfrm>
            <a:off x="4773049" y="206084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8" action="ppaction://hlinksldjump"/>
              </a:rPr>
              <a:t>200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3" name="Rectangle 22"/>
          <p:cNvSpPr>
            <a:spLocks noChangeArrowheads="1"/>
          </p:cNvSpPr>
          <p:nvPr/>
        </p:nvSpPr>
        <p:spPr bwMode="auto">
          <a:xfrm>
            <a:off x="6285217" y="206084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19" action="ppaction://hlinksldjump"/>
              </a:rPr>
              <a:t>200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4" name="Rectangle 23"/>
          <p:cNvSpPr>
            <a:spLocks noChangeArrowheads="1"/>
          </p:cNvSpPr>
          <p:nvPr/>
        </p:nvSpPr>
        <p:spPr bwMode="auto">
          <a:xfrm>
            <a:off x="7797385" y="206084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0" action="ppaction://hlinksldjump"/>
              </a:rPr>
              <a:t>200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5" name="Rectangle 24"/>
          <p:cNvSpPr>
            <a:spLocks noChangeArrowheads="1"/>
          </p:cNvSpPr>
          <p:nvPr/>
        </p:nvSpPr>
        <p:spPr bwMode="auto">
          <a:xfrm>
            <a:off x="6285217" y="112474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1" action="ppaction://hlinksldjump"/>
              </a:rPr>
              <a:t>100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6" name="Rectangle 25"/>
          <p:cNvSpPr>
            <a:spLocks noChangeArrowheads="1"/>
          </p:cNvSpPr>
          <p:nvPr/>
        </p:nvSpPr>
        <p:spPr bwMode="auto">
          <a:xfrm>
            <a:off x="7869393" y="112474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2" action="ppaction://hlinksldjump"/>
              </a:rPr>
              <a:t>100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7" name="Rectangle 26"/>
          <p:cNvSpPr>
            <a:spLocks noChangeArrowheads="1"/>
          </p:cNvSpPr>
          <p:nvPr/>
        </p:nvSpPr>
        <p:spPr bwMode="auto">
          <a:xfrm>
            <a:off x="4773049" y="112474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3" action="ppaction://hlinksldjump"/>
              </a:rPr>
              <a:t>100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-135871" y="29816"/>
            <a:ext cx="1828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</a:t>
            </a:r>
          </a:p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en-US" altLang="ja-JP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2868529" y="81510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correct?</a:t>
            </a:r>
            <a:endParaRPr lang="en-US" altLang="ja-JP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4410903" y="75982"/>
            <a:ext cx="167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Everyday Questions</a:t>
            </a:r>
            <a:endParaRPr lang="en-US" altLang="ja-JP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6103374" y="75982"/>
            <a:ext cx="15681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me a question</a:t>
            </a:r>
            <a:endParaRPr lang="en-US" altLang="ja-JP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1557058" y="75982"/>
            <a:ext cx="144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it past tense</a:t>
            </a:r>
            <a:endParaRPr lang="en-US" altLang="ja-JP" sz="20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3" name="テキスト ボックス 27"/>
          <p:cNvSpPr txBox="1">
            <a:spLocks noChangeArrowheads="1"/>
          </p:cNvSpPr>
          <p:nvPr/>
        </p:nvSpPr>
        <p:spPr bwMode="auto">
          <a:xfrm>
            <a:off x="7535150" y="116632"/>
            <a:ext cx="1608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Make a sentence</a:t>
            </a:r>
            <a:endParaRPr kumimoji="1" lang="ja-JP" altLang="en-US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3144" name="Rectangle 25"/>
          <p:cNvSpPr>
            <a:spLocks noChangeArrowheads="1"/>
          </p:cNvSpPr>
          <p:nvPr/>
        </p:nvSpPr>
        <p:spPr bwMode="auto">
          <a:xfrm>
            <a:off x="7839973" y="400506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4" action="ppaction://hlinksldjump"/>
              </a:rPr>
              <a:t>400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45" name="Rectangle 25"/>
          <p:cNvSpPr>
            <a:spLocks noChangeArrowheads="1"/>
          </p:cNvSpPr>
          <p:nvPr/>
        </p:nvSpPr>
        <p:spPr bwMode="auto">
          <a:xfrm>
            <a:off x="1791303" y="2996952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5" action="ppaction://hlinksldjump"/>
              </a:rPr>
              <a:t>300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46" name="Rectangle 25"/>
          <p:cNvSpPr>
            <a:spLocks noChangeArrowheads="1"/>
          </p:cNvSpPr>
          <p:nvPr/>
        </p:nvSpPr>
        <p:spPr bwMode="auto">
          <a:xfrm>
            <a:off x="1748713" y="206084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6" action="ppaction://hlinksldjump"/>
              </a:rPr>
              <a:t>200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47" name="Rectangle 25"/>
          <p:cNvSpPr>
            <a:spLocks noChangeArrowheads="1"/>
          </p:cNvSpPr>
          <p:nvPr/>
        </p:nvSpPr>
        <p:spPr bwMode="auto">
          <a:xfrm>
            <a:off x="1748713" y="112474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7" action="ppaction://hlinksldjump"/>
              </a:rPr>
              <a:t>100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266405" y="494116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8" action="ppaction://hlinksldjump"/>
              </a:rPr>
              <a:t>500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748713" y="494116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29" action="ppaction://hlinksldjump"/>
              </a:rPr>
              <a:t>500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260881" y="494116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0" action="ppaction://hlinksldjump"/>
              </a:rPr>
              <a:t>500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4773049" y="494116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1" action="ppaction://hlinksldjump"/>
              </a:rPr>
              <a:t>500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6357225" y="494116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2" action="ppaction://hlinksldjump"/>
              </a:rPr>
              <a:t>500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97385" y="4941168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3" action="ppaction://hlinksldjump"/>
              </a:rPr>
              <a:t>500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36545" y="5949280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4" action="ppaction://hlinksldjump"/>
              </a:rPr>
              <a:t>600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718853" y="596147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5" action="ppaction://hlinksldjump"/>
              </a:rPr>
              <a:t>600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3260881" y="5949280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6" action="ppaction://hlinksldjump"/>
              </a:rPr>
              <a:t>600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4815197" y="596147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7" action="ppaction://hlinksldjump"/>
              </a:rPr>
              <a:t>600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6357225" y="5949280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8" action="ppaction://hlinksldjump"/>
              </a:rPr>
              <a:t>600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7839533" y="5961474"/>
            <a:ext cx="958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imSun" pitchFamily="2" charset="-122"/>
                <a:ea typeface="SimSun" pitchFamily="2" charset="-122"/>
                <a:hlinkClick r:id="rId39" action="ppaction://hlinksldjump"/>
              </a:rPr>
              <a:t>600</a:t>
            </a:r>
            <a:endParaRPr lang="en-US" altLang="ja-JP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67744" y="2564904"/>
            <a:ext cx="47019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Watched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131840" y="2636912"/>
            <a:ext cx="289374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Cook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55776" y="2636912"/>
            <a:ext cx="42290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Cooked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675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91243" y="2708920"/>
            <a:ext cx="17043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Eat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AutoShape 6" descr="Men's Plus Size Executioner Costu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563888" y="2564904"/>
            <a:ext cx="19078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Ate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675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131840" y="2708920"/>
            <a:ext cx="274947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Swim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15816" y="2780928"/>
            <a:ext cx="318228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8000" b="1" dirty="0" smtClean="0">
                <a:solidFill>
                  <a:prstClr val="black"/>
                </a:solidFill>
              </a:rPr>
              <a:t>Swam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7396" y="6250988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26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7545" y="2767281"/>
            <a:ext cx="8240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6000" b="1" dirty="0" smtClean="0">
                <a:solidFill>
                  <a:prstClr val="black"/>
                </a:solidFill>
              </a:rPr>
              <a:t>I watch TV every day.</a:t>
            </a:r>
            <a:endParaRPr kumimoji="1" lang="ja-JP" alt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1560" y="2060848"/>
            <a:ext cx="7887096" cy="2154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“I watch TV every day”</a:t>
            </a:r>
          </a:p>
          <a:p>
            <a:pPr lvl="0" algn="ctr"/>
            <a:r>
              <a:rPr kumimoji="1" lang="en-US" altLang="ja-JP" sz="5400" b="1" dirty="0" smtClean="0">
                <a:solidFill>
                  <a:prstClr val="black"/>
                </a:solidFill>
              </a:rPr>
              <a:t> is </a:t>
            </a:r>
            <a:r>
              <a:rPr kumimoji="1" lang="en-US" altLang="ja-JP" sz="8000" b="1" dirty="0" smtClean="0">
                <a:solidFill>
                  <a:prstClr val="black"/>
                </a:solidFill>
              </a:rPr>
              <a:t>correct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7559" y="2492896"/>
            <a:ext cx="8291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4800" b="1" dirty="0" smtClean="0">
                <a:solidFill>
                  <a:prstClr val="black"/>
                </a:solidFill>
              </a:rPr>
              <a:t>Did you has breakfast this morning?</a:t>
            </a:r>
            <a:endParaRPr kumimoji="1" lang="ja-JP" altLang="en-US" sz="4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ction Button: Back or Previous 1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2" name="TextBox 11"/>
          <p:cNvSpPr txBox="1">
            <a:spLocks noChangeArrowheads="1"/>
          </p:cNvSpPr>
          <p:nvPr/>
        </p:nvSpPr>
        <p:spPr bwMode="auto">
          <a:xfrm>
            <a:off x="0" y="30480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62536" y="2348880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Had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536" y="1052736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4800" b="1" dirty="0" smtClean="0">
                <a:solidFill>
                  <a:prstClr val="black"/>
                </a:solidFill>
              </a:rPr>
              <a:t>“Did </a:t>
            </a:r>
            <a:r>
              <a:rPr kumimoji="1" lang="en-US" altLang="ja-JP" sz="4800" b="1" dirty="0">
                <a:solidFill>
                  <a:prstClr val="black"/>
                </a:solidFill>
              </a:rPr>
              <a:t>you has breakfast this morning</a:t>
            </a:r>
            <a:r>
              <a:rPr kumimoji="1" lang="en-US" altLang="ja-JP" sz="4800" b="1" dirty="0" smtClean="0">
                <a:solidFill>
                  <a:prstClr val="black"/>
                </a:solidFill>
              </a:rPr>
              <a:t>?” </a:t>
            </a:r>
          </a:p>
          <a:p>
            <a:pPr lvl="0"/>
            <a:r>
              <a:rPr kumimoji="1" lang="en-US" altLang="ja-JP" sz="4800" b="1" dirty="0" smtClean="0">
                <a:solidFill>
                  <a:prstClr val="black"/>
                </a:solidFill>
              </a:rPr>
              <a:t>is </a:t>
            </a:r>
            <a:r>
              <a:rPr kumimoji="1" lang="en-US" altLang="ja-JP" sz="8000" b="1" dirty="0" smtClean="0">
                <a:solidFill>
                  <a:prstClr val="black"/>
                </a:solidFill>
              </a:rPr>
              <a:t>wrong.</a:t>
            </a:r>
          </a:p>
          <a:p>
            <a:pPr lvl="0"/>
            <a:endParaRPr kumimoji="1" lang="en-US" altLang="ja-JP" sz="3600" b="1" dirty="0" smtClean="0">
              <a:solidFill>
                <a:prstClr val="black"/>
              </a:solidFill>
            </a:endParaRPr>
          </a:p>
          <a:p>
            <a:pPr lvl="0"/>
            <a:r>
              <a:rPr kumimoji="1" lang="en-US" altLang="ja-JP" sz="3600" b="1" dirty="0" smtClean="0">
                <a:solidFill>
                  <a:prstClr val="black"/>
                </a:solidFill>
              </a:rPr>
              <a:t>It should be, Did you </a:t>
            </a:r>
            <a:r>
              <a:rPr kumimoji="1" lang="en-US" altLang="ja-JP" sz="3600" b="1" u="sng" dirty="0" smtClean="0">
                <a:solidFill>
                  <a:prstClr val="black"/>
                </a:solidFill>
              </a:rPr>
              <a:t>have</a:t>
            </a:r>
            <a:r>
              <a:rPr kumimoji="1" lang="en-US" altLang="ja-JP" sz="3600" b="1" dirty="0" smtClean="0">
                <a:solidFill>
                  <a:prstClr val="black"/>
                </a:solidFill>
              </a:rPr>
              <a:t> breakfast this morning?</a:t>
            </a:r>
            <a:endParaRPr kumimoji="1" lang="ja-JP" altLang="en-US" sz="36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49896" y="249289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I didn’t travel this winter.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1844824"/>
            <a:ext cx="99726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“I </a:t>
            </a:r>
            <a:r>
              <a:rPr kumimoji="1" lang="en-US" altLang="ja-JP" sz="5400" b="1" dirty="0">
                <a:solidFill>
                  <a:prstClr val="black"/>
                </a:solidFill>
              </a:rPr>
              <a:t>didn’t travel this winter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.” </a:t>
            </a:r>
          </a:p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is </a:t>
            </a:r>
            <a:r>
              <a:rPr kumimoji="1" lang="en-US" altLang="ja-JP" sz="8000" b="1" dirty="0" smtClean="0">
                <a:solidFill>
                  <a:prstClr val="black"/>
                </a:solidFill>
              </a:rPr>
              <a:t>correct.</a:t>
            </a:r>
            <a:endParaRPr kumimoji="1" lang="ja-JP" altLang="en-US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7544" y="2492896"/>
            <a:ext cx="85587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en-US" altLang="ja-JP" sz="4400" b="1" dirty="0" smtClean="0">
                <a:solidFill>
                  <a:prstClr val="black"/>
                </a:solidFill>
              </a:rPr>
              <a:t>I eat delicious sushi yesterday</a:t>
            </a:r>
            <a:r>
              <a:rPr kumimoji="1" lang="en-US" altLang="ja-JP" sz="6000" b="1" dirty="0" smtClean="0">
                <a:solidFill>
                  <a:prstClr val="black"/>
                </a:solidFill>
              </a:rPr>
              <a:t>.</a:t>
            </a:r>
            <a:endParaRPr kumimoji="1" lang="ja-JP" alt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1520" y="1196752"/>
            <a:ext cx="100700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4400" b="1" dirty="0" smtClean="0">
                <a:solidFill>
                  <a:prstClr val="black"/>
                </a:solidFill>
              </a:rPr>
              <a:t>“I eat delicious sushi yesterday”</a:t>
            </a:r>
          </a:p>
          <a:p>
            <a:pPr lvl="0"/>
            <a:r>
              <a:rPr kumimoji="1" lang="en-US" altLang="ja-JP" sz="4400" b="1" dirty="0">
                <a:solidFill>
                  <a:prstClr val="black"/>
                </a:solidFill>
              </a:rPr>
              <a:t>i</a:t>
            </a:r>
            <a:r>
              <a:rPr kumimoji="1" lang="en-US" altLang="ja-JP" sz="4400" b="1" dirty="0" smtClean="0">
                <a:solidFill>
                  <a:prstClr val="black"/>
                </a:solidFill>
              </a:rPr>
              <a:t>s </a:t>
            </a:r>
            <a:r>
              <a:rPr kumimoji="1" lang="en-US" altLang="ja-JP" sz="8000" b="1" dirty="0" smtClean="0">
                <a:solidFill>
                  <a:prstClr val="black"/>
                </a:solidFill>
              </a:rPr>
              <a:t>Wrong.</a:t>
            </a:r>
          </a:p>
          <a:p>
            <a:pPr lvl="0"/>
            <a:endParaRPr kumimoji="1" lang="en-US" altLang="ja-JP" sz="3600" b="1" dirty="0" smtClean="0">
              <a:solidFill>
                <a:prstClr val="black"/>
              </a:solidFill>
            </a:endParaRPr>
          </a:p>
          <a:p>
            <a:pPr lvl="0"/>
            <a:r>
              <a:rPr kumimoji="1" lang="en-US" altLang="ja-JP" sz="3600" b="1" dirty="0" smtClean="0">
                <a:solidFill>
                  <a:prstClr val="black"/>
                </a:solidFill>
              </a:rPr>
              <a:t>It should be, I </a:t>
            </a:r>
            <a:r>
              <a:rPr kumimoji="1" lang="en-US" altLang="ja-JP" sz="3600" b="1" u="sng" dirty="0" smtClean="0">
                <a:solidFill>
                  <a:prstClr val="black"/>
                </a:solidFill>
              </a:rPr>
              <a:t>ate</a:t>
            </a:r>
            <a:r>
              <a:rPr kumimoji="1" lang="en-US" altLang="ja-JP" sz="3600" b="1" dirty="0" smtClean="0">
                <a:solidFill>
                  <a:prstClr val="black"/>
                </a:solidFill>
              </a:rPr>
              <a:t> delicious sushi </a:t>
            </a:r>
          </a:p>
          <a:p>
            <a:pPr lvl="0"/>
            <a:r>
              <a:rPr kumimoji="1" lang="en-US" altLang="ja-JP" sz="3600" b="1" dirty="0" smtClean="0">
                <a:solidFill>
                  <a:prstClr val="black"/>
                </a:solidFill>
              </a:rPr>
              <a:t>yesterday.</a:t>
            </a:r>
            <a:endParaRPr kumimoji="1" lang="ja-JP" altLang="en-US" sz="36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1772815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On New Year’s Day, we visited a shrine early in the morning.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1560" y="1052736"/>
            <a:ext cx="93245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4800" b="1" dirty="0" smtClean="0">
                <a:solidFill>
                  <a:prstClr val="black"/>
                </a:solidFill>
              </a:rPr>
              <a:t>“On </a:t>
            </a:r>
            <a:r>
              <a:rPr kumimoji="1" lang="en-US" altLang="ja-JP" sz="4800" b="1" dirty="0">
                <a:solidFill>
                  <a:prstClr val="black"/>
                </a:solidFill>
              </a:rPr>
              <a:t>New Year’s Day, we visited a shrine early in the morning</a:t>
            </a:r>
            <a:r>
              <a:rPr kumimoji="1" lang="en-US" altLang="ja-JP" sz="4800" b="1" dirty="0" smtClean="0">
                <a:solidFill>
                  <a:prstClr val="black"/>
                </a:solidFill>
              </a:rPr>
              <a:t>.” </a:t>
            </a:r>
          </a:p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is </a:t>
            </a:r>
            <a:r>
              <a:rPr kumimoji="1" lang="en-US" altLang="ja-JP" sz="8000" b="1" dirty="0" smtClean="0">
                <a:solidFill>
                  <a:prstClr val="black"/>
                </a:solidFill>
              </a:rPr>
              <a:t>correct.</a:t>
            </a:r>
            <a:endParaRPr kumimoji="1" lang="ja-JP" altLang="en-US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9510" y="2348880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4800" b="1" dirty="0" smtClean="0">
                <a:solidFill>
                  <a:prstClr val="black"/>
                </a:solidFill>
              </a:rPr>
              <a:t>I usually get up at seven, but I got up at six this morning.</a:t>
            </a:r>
            <a:endParaRPr kumimoji="1" lang="ja-JP" altLang="en-US" sz="4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4846" y="1628800"/>
            <a:ext cx="8964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4800" b="1" dirty="0" smtClean="0">
                <a:solidFill>
                  <a:prstClr val="black"/>
                </a:solidFill>
              </a:rPr>
              <a:t>“I </a:t>
            </a:r>
            <a:r>
              <a:rPr kumimoji="1" lang="en-US" altLang="ja-JP" sz="4800" b="1" dirty="0">
                <a:solidFill>
                  <a:prstClr val="black"/>
                </a:solidFill>
              </a:rPr>
              <a:t>usually get up at seven, but I got up at six this morning</a:t>
            </a:r>
            <a:r>
              <a:rPr kumimoji="1" lang="en-US" altLang="ja-JP" sz="4800" b="1" dirty="0" smtClean="0">
                <a:solidFill>
                  <a:prstClr val="black"/>
                </a:solidFill>
              </a:rPr>
              <a:t>.”</a:t>
            </a:r>
            <a:r>
              <a:rPr kumimoji="1" lang="ja-JP" altLang="en-US" sz="4800" b="1" dirty="0">
                <a:solidFill>
                  <a:prstClr val="black"/>
                </a:solidFill>
              </a:rPr>
              <a:t> </a:t>
            </a:r>
            <a:endParaRPr kumimoji="1" lang="en-US" altLang="ja-JP" sz="4800" b="1" dirty="0" smtClean="0">
              <a:solidFill>
                <a:prstClr val="black"/>
              </a:solidFill>
            </a:endParaRPr>
          </a:p>
          <a:p>
            <a:pPr lvl="0"/>
            <a:r>
              <a:rPr kumimoji="1" lang="en-US" altLang="ja-JP" sz="4400" b="1" dirty="0" smtClean="0">
                <a:solidFill>
                  <a:prstClr val="black"/>
                </a:solidFill>
              </a:rPr>
              <a:t>is </a:t>
            </a:r>
            <a:r>
              <a:rPr kumimoji="1" lang="en-US" altLang="ja-JP" sz="8000" b="1" dirty="0">
                <a:solidFill>
                  <a:prstClr val="black"/>
                </a:solidFill>
              </a:rPr>
              <a:t>c</a:t>
            </a:r>
            <a:r>
              <a:rPr kumimoji="1" lang="en-US" altLang="ja-JP" sz="8000" b="1" dirty="0" smtClean="0">
                <a:solidFill>
                  <a:prstClr val="black"/>
                </a:solidFill>
              </a:rPr>
              <a:t>orrect.</a:t>
            </a:r>
            <a:endParaRPr kumimoji="1" lang="en-US" altLang="ja-JP" sz="72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68" y="2420888"/>
            <a:ext cx="82127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What did you have for breakfast?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87824" y="2276872"/>
            <a:ext cx="3218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Have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9512" y="2564904"/>
            <a:ext cx="9360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I had _______ for breakfast.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200</a:t>
            </a:r>
            <a:endParaRPr lang="zh-CN" altLang="en-US" sz="8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5008" y="2564904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What time did you get up this morning?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2564904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6600" b="1" dirty="0" smtClean="0">
                <a:solidFill>
                  <a:prstClr val="black"/>
                </a:solidFill>
              </a:rPr>
              <a:t>I got up at _________.</a:t>
            </a:r>
            <a:endParaRPr kumimoji="1" lang="ja-JP" altLang="en-US" sz="66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7544" y="2132856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What time did you go to bed last night?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278092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I went to bed at ________.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400</a:t>
            </a:r>
            <a:endParaRPr lang="zh-CN" altLang="en-US" sz="6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71600" y="2060848"/>
            <a:ext cx="9036496" cy="216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6600" b="1" dirty="0" smtClean="0">
                <a:solidFill>
                  <a:prstClr val="black"/>
                </a:solidFill>
              </a:rPr>
              <a:t>Did you travel this winter?</a:t>
            </a:r>
            <a:endParaRPr kumimoji="1" lang="ja-JP" altLang="en-US" sz="66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1520" y="2204864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6000" b="1" dirty="0" smtClean="0">
                <a:solidFill>
                  <a:prstClr val="black"/>
                </a:solidFill>
              </a:rPr>
              <a:t>Yes, I did/No, I did not.</a:t>
            </a:r>
            <a:endParaRPr kumimoji="1" lang="ja-JP" alt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43608" y="2204864"/>
            <a:ext cx="8964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6600" b="1" dirty="0" smtClean="0">
                <a:solidFill>
                  <a:prstClr val="black"/>
                </a:solidFill>
              </a:rPr>
              <a:t>What did you do yesterday?</a:t>
            </a:r>
            <a:endParaRPr kumimoji="1" lang="ja-JP" altLang="en-US" sz="66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03776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11560" y="2564904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6000" b="1" dirty="0" smtClean="0">
                <a:solidFill>
                  <a:prstClr val="black"/>
                </a:solidFill>
              </a:rPr>
              <a:t>I ________ yesterday.</a:t>
            </a:r>
            <a:endParaRPr kumimoji="1" lang="ja-JP" altLang="en-US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536" y="227687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What did you do on </a:t>
            </a:r>
            <a:r>
              <a:rPr kumimoji="1" lang="en-US" altLang="ja-JP" sz="5400" b="1" dirty="0">
                <a:solidFill>
                  <a:prstClr val="black"/>
                </a:solidFill>
              </a:rPr>
              <a:t>New Year’s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Day?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0" y="15240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1840" y="2430958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Found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4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536" y="249289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I ________ on New </a:t>
            </a:r>
            <a:r>
              <a:rPr kumimoji="1" lang="en-US" altLang="ja-JP" sz="5400" b="1" dirty="0">
                <a:solidFill>
                  <a:prstClr val="black"/>
                </a:solidFill>
              </a:rPr>
              <a:t>Year’s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Day</a:t>
            </a:r>
            <a:r>
              <a:rPr kumimoji="1" lang="en-US" altLang="ja-JP" sz="5400" b="1" dirty="0">
                <a:solidFill>
                  <a:prstClr val="black"/>
                </a:solidFill>
              </a:rPr>
              <a:t>.</a:t>
            </a:r>
            <a:endParaRPr kumimoji="1" lang="ja-JP" altLang="en-US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8104" y="476672"/>
            <a:ext cx="34563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66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endParaRPr kumimoji="1" lang="en-US" altLang="ja-JP" sz="4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551837"/>
            <a:ext cx="9144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 smtClean="0">
                <a:solidFill>
                  <a:prstClr val="black"/>
                </a:solidFill>
              </a:rPr>
              <a:t>Ask me a question using </a:t>
            </a:r>
          </a:p>
          <a:p>
            <a:pPr lvl="0" algn="ctr"/>
            <a:r>
              <a:rPr kumimoji="1" lang="en-US" altLang="ja-JP" sz="8000" b="1" dirty="0" smtClean="0">
                <a:solidFill>
                  <a:prstClr val="black"/>
                </a:solidFill>
              </a:rPr>
              <a:t>Come and Morning.   </a:t>
            </a:r>
            <a:endParaRPr kumimoji="1" lang="en-US" altLang="ja-JP" sz="8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136339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6000" b="1" dirty="0" smtClean="0">
                <a:solidFill>
                  <a:prstClr val="black"/>
                </a:solidFill>
              </a:rPr>
              <a:t>Ex) When did you come to school this morning?</a:t>
            </a:r>
            <a:endParaRPr kumimoji="1" lang="en-US" altLang="ja-JP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accent3">
                  <a:tint val="69000"/>
                  <a:alpha val="100000"/>
                  <a:satMod val="109000"/>
                  <a:lumMod val="110000"/>
                </a:schemeClr>
              </a:gs>
              <a:gs pos="98000">
                <a:schemeClr val="bg1"/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1844824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Ask me a question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 </a:t>
            </a:r>
            <a:r>
              <a:rPr kumimoji="1" lang="en-US" altLang="ja-JP" sz="8800" b="1" dirty="0" smtClean="0">
                <a:solidFill>
                  <a:prstClr val="black"/>
                </a:solidFill>
              </a:rPr>
              <a:t>Go and </a:t>
            </a:r>
          </a:p>
          <a:p>
            <a:pPr lvl="0" algn="ctr"/>
            <a:r>
              <a:rPr kumimoji="1" lang="en-US" altLang="ja-JP" sz="8800" b="1" dirty="0" smtClean="0">
                <a:solidFill>
                  <a:prstClr val="black"/>
                </a:solidFill>
              </a:rPr>
              <a:t>Last night. </a:t>
            </a:r>
            <a:endParaRPr kumimoji="1" lang="en-US" altLang="ja-JP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2595" y="220486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6000" b="1" dirty="0" smtClean="0">
                <a:solidFill>
                  <a:prstClr val="black"/>
                </a:solidFill>
              </a:rPr>
              <a:t>Ex) Did you go to Kokura last night?</a:t>
            </a:r>
            <a:endParaRPr kumimoji="1" lang="en-US" altLang="ja-JP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1" name="TextBox 11"/>
          <p:cNvSpPr txBox="1">
            <a:spLocks noChangeArrowheads="1"/>
          </p:cNvSpPr>
          <p:nvPr/>
        </p:nvSpPr>
        <p:spPr bwMode="auto">
          <a:xfrm>
            <a:off x="61664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628" y="198884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Ask me a question using </a:t>
            </a:r>
            <a:r>
              <a:rPr kumimoji="1" lang="en-US" altLang="ja-JP" sz="8800" b="1" dirty="0">
                <a:solidFill>
                  <a:prstClr val="black"/>
                </a:solidFill>
              </a:rPr>
              <a:t>Watch and Yesterday</a:t>
            </a:r>
            <a:endParaRPr kumimoji="1" lang="en-US" altLang="ja-JP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01" y="213285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6000" b="1" dirty="0" smtClean="0">
                <a:solidFill>
                  <a:prstClr val="black"/>
                </a:solidFill>
              </a:rPr>
              <a:t>Ex) Did you watch anime yesterday?</a:t>
            </a:r>
            <a:endParaRPr kumimoji="1" lang="en-US" altLang="ja-JP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ction Button: Back or Previous 12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400</a:t>
            </a:r>
            <a:endParaRPr lang="zh-CN" altLang="en-US" sz="6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467" y="16288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Ask me a question using </a:t>
            </a:r>
            <a:r>
              <a:rPr kumimoji="1" lang="en-US" altLang="ja-JP" sz="8800" b="1" dirty="0" smtClean="0">
                <a:solidFill>
                  <a:prstClr val="black"/>
                </a:solidFill>
              </a:rPr>
              <a:t>Have and For breakfast</a:t>
            </a:r>
            <a:endParaRPr kumimoji="1" lang="en-US" altLang="ja-JP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13285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6000" b="1" dirty="0">
                <a:solidFill>
                  <a:prstClr val="black"/>
                </a:solidFill>
              </a:rPr>
              <a:t>Ex</a:t>
            </a:r>
            <a:r>
              <a:rPr kumimoji="1" lang="en-US" altLang="ja-JP" sz="6000" b="1" dirty="0" smtClean="0">
                <a:solidFill>
                  <a:prstClr val="black"/>
                </a:solidFill>
              </a:rPr>
              <a:t>) What did you have for breakfast?</a:t>
            </a:r>
            <a:endParaRPr kumimoji="1" lang="en-US" altLang="ja-JP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580" y="1700808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Ask me a question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 </a:t>
            </a:r>
            <a:r>
              <a:rPr kumimoji="1" lang="en-US" altLang="ja-JP" sz="8800" b="1" dirty="0" smtClean="0">
                <a:solidFill>
                  <a:prstClr val="black"/>
                </a:solidFill>
              </a:rPr>
              <a:t>Did you and </a:t>
            </a:r>
          </a:p>
          <a:p>
            <a:pPr lvl="0" algn="ctr"/>
            <a:r>
              <a:rPr kumimoji="1" lang="en-US" altLang="ja-JP" sz="8800" b="1" dirty="0" smtClean="0">
                <a:solidFill>
                  <a:prstClr val="black"/>
                </a:solidFill>
              </a:rPr>
              <a:t>This winter</a:t>
            </a:r>
            <a:endParaRPr kumimoji="1" lang="en-US" altLang="ja-JP" sz="199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19872" y="2492896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Find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98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100000">
                <a:schemeClr val="accent3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27687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6000" b="1" dirty="0" smtClean="0">
                <a:solidFill>
                  <a:prstClr val="black"/>
                </a:solidFill>
              </a:rPr>
              <a:t>Ex) Did you travel this winter?</a:t>
            </a:r>
            <a:endParaRPr kumimoji="1" lang="en-US" altLang="ja-JP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rgbClr val="E0D694"/>
              </a:gs>
              <a:gs pos="100000">
                <a:schemeClr val="accent3">
                  <a:tint val="69000"/>
                  <a:alpha val="100000"/>
                  <a:satMod val="109000"/>
                  <a:lumMod val="110000"/>
                </a:schemeClr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  <a:gs pos="99000">
                <a:schemeClr val="bg1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13633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Ask me a question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 </a:t>
            </a:r>
            <a:r>
              <a:rPr kumimoji="1" lang="en-US" altLang="ja-JP" sz="7200" b="1" dirty="0" smtClean="0">
                <a:solidFill>
                  <a:prstClr val="black"/>
                </a:solidFill>
              </a:rPr>
              <a:t>Study and Yesterday morning  </a:t>
            </a:r>
            <a:endParaRPr kumimoji="1" lang="en-US" altLang="ja-JP" sz="13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45000">
                <a:schemeClr val="bg1"/>
              </a:gs>
              <a:gs pos="100000">
                <a:schemeClr val="bg1"/>
              </a:gs>
              <a:gs pos="100000">
                <a:schemeClr val="accent3">
                  <a:tint val="74000"/>
                  <a:satMod val="100000"/>
                  <a:lumMod val="104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654" y="184482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6000" b="1" dirty="0">
                <a:solidFill>
                  <a:prstClr val="black"/>
                </a:solidFill>
              </a:rPr>
              <a:t>Ex</a:t>
            </a:r>
            <a:r>
              <a:rPr kumimoji="1" lang="en-US" altLang="ja-JP" sz="6000" b="1" dirty="0" smtClean="0">
                <a:solidFill>
                  <a:prstClr val="black"/>
                </a:solidFill>
              </a:rPr>
              <a:t>) Did you study Japanese yesterday morning?</a:t>
            </a:r>
            <a:endParaRPr kumimoji="1" lang="en-US" altLang="ja-JP" sz="6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55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2204864"/>
            <a:ext cx="85689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 smtClean="0">
                <a:solidFill>
                  <a:prstClr val="black"/>
                </a:solidFill>
              </a:rPr>
              <a:t>Make a sentence using </a:t>
            </a:r>
            <a:r>
              <a:rPr kumimoji="1" lang="en-US" altLang="ja-JP" sz="8800" b="1" dirty="0" smtClean="0">
                <a:solidFill>
                  <a:prstClr val="black"/>
                </a:solidFill>
              </a:rPr>
              <a:t>Played</a:t>
            </a:r>
            <a:endParaRPr kumimoji="1" lang="ja-JP" altLang="en-US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43608" y="220486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Ex) Tom and I played soccer yesterday.</a:t>
            </a:r>
            <a:endParaRPr kumimoji="1" lang="en-US" altLang="ja-JP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37312"/>
            <a:ext cx="1905000" cy="620688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50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536" y="2136339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5400" b="1" dirty="0">
                <a:solidFill>
                  <a:prstClr val="black"/>
                </a:solidFill>
              </a:rPr>
              <a:t>Make a sentence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 </a:t>
            </a:r>
            <a:r>
              <a:rPr kumimoji="1" lang="en-US" altLang="ja-JP" sz="8800" b="1" dirty="0" smtClean="0">
                <a:solidFill>
                  <a:prstClr val="black"/>
                </a:solidFill>
              </a:rPr>
              <a:t>Watched </a:t>
            </a:r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1016" y="2420888"/>
            <a:ext cx="9145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 smtClean="0">
                <a:solidFill>
                  <a:prstClr val="black"/>
                </a:solidFill>
              </a:rPr>
              <a:t>Ex) Last night I watched TV.</a:t>
            </a:r>
            <a:endParaRPr kumimoji="1" lang="en-US" altLang="ja-JP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9512" y="1916832"/>
            <a:ext cx="87849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Make a sentence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</a:t>
            </a:r>
          </a:p>
          <a:p>
            <a:pPr lvl="0" algn="ctr"/>
            <a:r>
              <a:rPr kumimoji="1" lang="en-US" altLang="ja-JP" sz="8800" b="1" dirty="0" smtClean="0">
                <a:solidFill>
                  <a:prstClr val="black"/>
                </a:solidFill>
              </a:rPr>
              <a:t>Ate</a:t>
            </a:r>
            <a:endParaRPr kumimoji="1" lang="en-US" altLang="ja-JP" sz="199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5536" y="249289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>
                <a:solidFill>
                  <a:prstClr val="black"/>
                </a:solidFill>
              </a:rPr>
              <a:t>Ex)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I ate ramen for dinner last night.</a:t>
            </a:r>
            <a:endParaRPr kumimoji="1" lang="en-US" altLang="ja-JP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7544" y="2303756"/>
            <a:ext cx="82192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Make a sentence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</a:t>
            </a:r>
          </a:p>
          <a:p>
            <a:pPr lvl="0" algn="ctr"/>
            <a:r>
              <a:rPr kumimoji="1" lang="en-US" altLang="ja-JP" sz="8800" b="1" dirty="0" smtClean="0">
                <a:solidFill>
                  <a:prstClr val="black"/>
                </a:solidFill>
              </a:rPr>
              <a:t>Went </a:t>
            </a:r>
            <a:endParaRPr kumimoji="1" lang="en-US" altLang="ja-JP" sz="199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11"/>
          <p:cNvSpPr txBox="1">
            <a:spLocks noChangeArrowheads="1"/>
          </p:cNvSpPr>
          <p:nvPr/>
        </p:nvSpPr>
        <p:spPr bwMode="auto">
          <a:xfrm>
            <a:off x="-495300" y="116632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43808" y="2374974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Came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55183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 smtClean="0">
                <a:solidFill>
                  <a:prstClr val="black"/>
                </a:solidFill>
              </a:rPr>
              <a:t>Ex) I went to the library this morning.</a:t>
            </a:r>
            <a:endParaRPr kumimoji="1" lang="en-US" altLang="ja-JP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5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35140" y="1844824"/>
            <a:ext cx="91440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Make a sentence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 </a:t>
            </a:r>
            <a:r>
              <a:rPr kumimoji="1" lang="en-US" altLang="ja-JP" sz="8800" b="1" dirty="0" smtClean="0">
                <a:solidFill>
                  <a:prstClr val="black"/>
                </a:solidFill>
              </a:rPr>
              <a:t>Came  </a:t>
            </a:r>
            <a:endParaRPr kumimoji="1" lang="en-US" altLang="ja-JP" sz="8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55183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5400" b="1" dirty="0">
                <a:solidFill>
                  <a:prstClr val="black"/>
                </a:solidFill>
              </a:rPr>
              <a:t>Ex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) I came to school early this morning.</a:t>
            </a:r>
            <a:endParaRPr kumimoji="1" lang="en-US" altLang="ja-JP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458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600</a:t>
            </a:r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9512" y="2132856"/>
            <a:ext cx="871296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>
                <a:solidFill>
                  <a:prstClr val="black"/>
                </a:solidFill>
              </a:rPr>
              <a:t>Make a sentence 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using</a:t>
            </a:r>
          </a:p>
          <a:p>
            <a:pPr lvl="0" algn="ctr"/>
            <a:r>
              <a:rPr kumimoji="1" lang="en-US" altLang="ja-JP" sz="8800" b="1" dirty="0" smtClean="0">
                <a:solidFill>
                  <a:prstClr val="black"/>
                </a:solidFill>
              </a:rPr>
              <a:t>Said</a:t>
            </a:r>
            <a:endParaRPr kumimoji="1" lang="en-US" altLang="ja-JP" sz="199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551837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en-US" altLang="ja-JP" sz="5400" b="1" dirty="0" smtClean="0">
                <a:solidFill>
                  <a:prstClr val="black"/>
                </a:solidFill>
              </a:rPr>
              <a:t>Ex) </a:t>
            </a:r>
            <a:r>
              <a:rPr kumimoji="1" lang="en-US" altLang="ja-JP" sz="5400" b="1" dirty="0" err="1" smtClean="0">
                <a:solidFill>
                  <a:prstClr val="black"/>
                </a:solidFill>
              </a:rPr>
              <a:t>Daylee</a:t>
            </a:r>
            <a:r>
              <a:rPr kumimoji="1" lang="en-US" altLang="ja-JP" sz="5400" b="1" dirty="0" smtClean="0">
                <a:solidFill>
                  <a:prstClr val="black"/>
                </a:solidFill>
              </a:rPr>
              <a:t> said, “study English hard every day.”</a:t>
            </a:r>
            <a:endParaRPr kumimoji="1" lang="en-US" altLang="ja-JP" sz="5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5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AutoShape 2" descr="Preschool Jack Skellington By Tyliss  Photo Gallery | Author ID: 18 | Filed in Best Coloring Coloring pages | Last Modified 2014-02-05 01:05:32"/>
          <p:cNvSpPr>
            <a:spLocks noChangeAspect="1" noChangeArrowheads="1"/>
          </p:cNvSpPr>
          <p:nvPr/>
        </p:nvSpPr>
        <p:spPr bwMode="auto">
          <a:xfrm>
            <a:off x="9048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324" name="AutoShape 4" descr="Preschool Jack Skellington By Tyliss  Photo Gallery | Author ID: 18 | Filed in Best Coloring Coloring pages | Last Modified 2014-02-05 01:05:32"/>
          <p:cNvSpPr>
            <a:spLocks noChangeAspect="1" noChangeArrowheads="1"/>
          </p:cNvSpPr>
          <p:nvPr/>
        </p:nvSpPr>
        <p:spPr bwMode="auto">
          <a:xfrm>
            <a:off x="9048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326" name="AutoShape 6" descr="Preschool Jack Skellington By Tyliss  Photo Gallery | Author ID: 18 | Filed in Best Coloring Coloring pages | Last Modified 2014-02-05 01:05:32"/>
          <p:cNvSpPr>
            <a:spLocks noChangeAspect="1" noChangeArrowheads="1"/>
          </p:cNvSpPr>
          <p:nvPr/>
        </p:nvSpPr>
        <p:spPr bwMode="auto">
          <a:xfrm>
            <a:off x="9048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15816" y="2420888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Come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2" action="ppaction://hlinksldjump" highlightClick="1">
              <a:snd r:embed="rId3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  <a:gradFill>
            <a:gsLst>
              <a:gs pos="100000">
                <a:schemeClr val="bg1"/>
              </a:gs>
              <a:gs pos="100000">
                <a:schemeClr val="accent2">
                  <a:tint val="74000"/>
                  <a:satMod val="100000"/>
                  <a:lumMod val="104000"/>
                </a:schemeClr>
              </a:gs>
              <a:gs pos="100000">
                <a:schemeClr val="accent2">
                  <a:tint val="78000"/>
                  <a:satMod val="100000"/>
                  <a:lumMod val="10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altLang="ja-JP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0" y="15240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altLang="zh-CN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00</a:t>
            </a:r>
            <a:endParaRPr lang="zh-CN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1840" y="2492896"/>
            <a:ext cx="2880320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b="1" dirty="0" smtClean="0">
                <a:solidFill>
                  <a:schemeClr val="bg1"/>
                </a:solidFill>
              </a:rPr>
              <a:t>Went</a:t>
            </a:r>
            <a:endParaRPr kumimoji="1" lang="ja-JP" alt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1796</TotalTime>
  <Words>559</Words>
  <Application>Microsoft Office PowerPoint</Application>
  <PresentationFormat>画面に合わせる (4:3)</PresentationFormat>
  <Paragraphs>170</Paragraphs>
  <Slides>74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74</vt:i4>
      </vt:variant>
    </vt:vector>
  </HeadingPairs>
  <TitlesOfParts>
    <vt:vector size="86" baseType="lpstr">
      <vt:lpstr>Arial Unicode MS</vt:lpstr>
      <vt:lpstr>ＭＳ Ｐゴシック</vt:lpstr>
      <vt:lpstr>SimSun</vt:lpstr>
      <vt:lpstr>幼圆</vt:lpstr>
      <vt:lpstr>メイリオ</vt:lpstr>
      <vt:lpstr>Arial</vt:lpstr>
      <vt:lpstr>Calibri</vt:lpstr>
      <vt:lpstr>Century Gothic</vt:lpstr>
      <vt:lpstr>Chiller</vt:lpstr>
      <vt:lpstr>Comic Sans MS</vt:lpstr>
      <vt:lpstr>Wingdings 3</vt:lpstr>
      <vt:lpstr>スライス</vt:lpstr>
      <vt:lpstr>Past Tense Jeopardy Game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na-teacher</dc:creator>
  <cp:lastModifiedBy>北九州市教育委員会学務部学事課</cp:lastModifiedBy>
  <cp:revision>123</cp:revision>
  <dcterms:created xsi:type="dcterms:W3CDTF">2014-04-21T04:05:33Z</dcterms:created>
  <dcterms:modified xsi:type="dcterms:W3CDTF">2020-02-26T05:59:18Z</dcterms:modified>
</cp:coreProperties>
</file>