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6"/>
  </p:notesMasterIdLst>
  <p:sldIdLst>
    <p:sldId id="256" r:id="rId2"/>
    <p:sldId id="257" r:id="rId3"/>
    <p:sldId id="272" r:id="rId4"/>
    <p:sldId id="259" r:id="rId5"/>
    <p:sldId id="258" r:id="rId6"/>
    <p:sldId id="267" r:id="rId7"/>
    <p:sldId id="281" r:id="rId8"/>
    <p:sldId id="260" r:id="rId9"/>
    <p:sldId id="274" r:id="rId10"/>
    <p:sldId id="275" r:id="rId11"/>
    <p:sldId id="271" r:id="rId12"/>
    <p:sldId id="262" r:id="rId13"/>
    <p:sldId id="264" r:id="rId14"/>
    <p:sldId id="265" r:id="rId15"/>
    <p:sldId id="270" r:id="rId16"/>
    <p:sldId id="277" r:id="rId17"/>
    <p:sldId id="278" r:id="rId18"/>
    <p:sldId id="279" r:id="rId19"/>
    <p:sldId id="261" r:id="rId20"/>
    <p:sldId id="269" r:id="rId21"/>
    <p:sldId id="276" r:id="rId22"/>
    <p:sldId id="280" r:id="rId23"/>
    <p:sldId id="263"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0"/>
    <p:restoredTop sz="71017"/>
  </p:normalViewPr>
  <p:slideViewPr>
    <p:cSldViewPr snapToGrid="0" snapToObjects="1">
      <p:cViewPr varScale="1">
        <p:scale>
          <a:sx n="74" d="100"/>
          <a:sy n="74" d="100"/>
        </p:scale>
        <p:origin x="1456"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EAD24-B3AE-7945-801F-627CF8E0097A}" type="datetimeFigureOut">
              <a:rPr lang="en-US" smtClean="0"/>
              <a:t>3/31/20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DCB82-8693-DD4B-8F4B-0ACA337A4287}" type="slidenum">
              <a:rPr lang="en-US" smtClean="0"/>
              <a:t>‹#›</a:t>
            </a:fld>
            <a:endParaRPr lang="en-US"/>
          </a:p>
        </p:txBody>
      </p:sp>
    </p:spTree>
    <p:extLst>
      <p:ext uri="{BB962C8B-B14F-4D97-AF65-F5344CB8AC3E}">
        <p14:creationId xmlns:p14="http://schemas.microsoft.com/office/powerpoint/2010/main" val="339203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everyone has experienced being handed a stack of essays to “correct” with no additional directions (or maybe just a generic “fix the grammar”)</a:t>
            </a:r>
          </a:p>
          <a:p>
            <a:endParaRPr lang="en-US" dirty="0"/>
          </a:p>
          <a:p>
            <a:r>
              <a:rPr lang="en-US" dirty="0"/>
              <a:t>The information in this presentation can apply not only to those kinds of essays but also things like </a:t>
            </a:r>
            <a:r>
              <a:rPr lang="en-US" dirty="0" err="1"/>
              <a:t>eiken</a:t>
            </a:r>
            <a:r>
              <a:rPr lang="en-US" dirty="0"/>
              <a:t> practice, speech drafts, or entrance exam preparation.</a:t>
            </a:r>
          </a:p>
          <a:p>
            <a:endParaRPr lang="en-US" dirty="0"/>
          </a:p>
          <a:p>
            <a:r>
              <a:rPr lang="en-US" dirty="0"/>
              <a:t>This presentation is </a:t>
            </a:r>
            <a:r>
              <a:rPr lang="en-US" b="1" dirty="0"/>
              <a:t>not</a:t>
            </a:r>
            <a:r>
              <a:rPr lang="en-US" b="0" dirty="0"/>
              <a:t> going to advocate one specific method over others. This area of writing/feedback is too context-dependent for that. Rather, I will explain the different forms of feedback, their pros and cons, and the types of errors they are most effective on. </a:t>
            </a:r>
          </a:p>
          <a:p>
            <a:endParaRPr lang="en-US" b="0" dirty="0"/>
          </a:p>
          <a:p>
            <a:r>
              <a:rPr lang="en-US" b="0" dirty="0"/>
              <a:t>My hope is that by providing a variety of feedback methods, you will be able to find the one(s) that are best for your particular situation or even change your style depending on the class/assignment/etc. (ESID and all that)</a:t>
            </a:r>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4</a:t>
            </a:fld>
            <a:endParaRPr lang="en-US"/>
          </a:p>
        </p:txBody>
      </p:sp>
    </p:spTree>
    <p:extLst>
      <p:ext uri="{BB962C8B-B14F-4D97-AF65-F5344CB8AC3E}">
        <p14:creationId xmlns:p14="http://schemas.microsoft.com/office/powerpoint/2010/main" val="116912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indirect feedback forces the student to engage with their writing more, might help them develop their own editing skills, or show them where their weak points are. Because they are relatively more engaged, it might help with short term retention. In terms of long-term retention, there is no evidence that indirect is more effective than direct feedback. They seem to be about equally effective. </a:t>
            </a:r>
          </a:p>
          <a:p>
            <a:endParaRPr lang="en-US" dirty="0"/>
          </a:p>
          <a:p>
            <a:r>
              <a:rPr lang="en-US" dirty="0"/>
              <a:t>There are some difficulties with indirect feedback though. For one, it can be much more frustrating and intimidating at first, especially with lower level students.</a:t>
            </a:r>
          </a:p>
          <a:p>
            <a:r>
              <a:rPr lang="en-US" dirty="0"/>
              <a:t>This can lead to decreased motivation. </a:t>
            </a:r>
          </a:p>
          <a:p>
            <a:r>
              <a:rPr lang="en-US" dirty="0"/>
              <a:t>Also, laying the groundwork beforehand is essential. For someone like me, who corrects a lot of essays from classes I’ve never seen, this is a huge barrier. </a:t>
            </a:r>
          </a:p>
        </p:txBody>
      </p:sp>
      <p:sp>
        <p:nvSpPr>
          <p:cNvPr id="4" name="Slide Number Placeholder 3"/>
          <p:cNvSpPr>
            <a:spLocks noGrp="1"/>
          </p:cNvSpPr>
          <p:nvPr>
            <p:ph type="sldNum" sz="quarter" idx="5"/>
          </p:nvPr>
        </p:nvSpPr>
        <p:spPr/>
        <p:txBody>
          <a:bodyPr/>
          <a:lstStyle/>
          <a:p>
            <a:fld id="{364DCB82-8693-DD4B-8F4B-0ACA337A4287}" type="slidenum">
              <a:rPr lang="en-US" smtClean="0"/>
              <a:t>15</a:t>
            </a:fld>
            <a:endParaRPr lang="en-US"/>
          </a:p>
        </p:txBody>
      </p:sp>
    </p:spTree>
    <p:extLst>
      <p:ext uri="{BB962C8B-B14F-4D97-AF65-F5344CB8AC3E}">
        <p14:creationId xmlns:p14="http://schemas.microsoft.com/office/powerpoint/2010/main" val="14103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Reformulation, also known as teacher rewriting, is…not good. Not for our purposes, at least.</a:t>
            </a:r>
          </a:p>
          <a:p>
            <a:r>
              <a:rPr lang="en-US" dirty="0"/>
              <a:t>Just as the name implies, this is when teachers rewrite the student’s work with the correct grammar or vocabulary. </a:t>
            </a:r>
          </a:p>
          <a:p>
            <a:r>
              <a:rPr lang="en-US" dirty="0"/>
              <a:t>You might be familiar with or used this method for </a:t>
            </a:r>
            <a:r>
              <a:rPr lang="en-US" u="sng" dirty="0"/>
              <a:t>spoken</a:t>
            </a:r>
            <a:r>
              <a:rPr lang="en-US" u="none" dirty="0"/>
              <a:t> feedback. This would be when you rephrase what the student just said in the correct way without specifically drawing attention to the error. </a:t>
            </a:r>
          </a:p>
          <a:p>
            <a:r>
              <a:rPr lang="en-US" u="none" dirty="0"/>
              <a:t>Example (spoken) – Student: “I am going to the park last Friday” Teacher: “Oh, you went to the park last Friday? What did you do?” etc.</a:t>
            </a:r>
          </a:p>
          <a:p>
            <a:endParaRPr lang="en-US" dirty="0"/>
          </a:p>
          <a:p>
            <a:r>
              <a:rPr lang="en-US" dirty="0"/>
              <a:t>Some researchers claim this method is useful for written feedback, but they are lacking research to support that claim.</a:t>
            </a:r>
          </a:p>
          <a:p>
            <a:r>
              <a:rPr lang="en-US" dirty="0"/>
              <a:t>It </a:t>
            </a:r>
            <a:r>
              <a:rPr lang="en-US" b="1" dirty="0"/>
              <a:t>does</a:t>
            </a:r>
            <a:r>
              <a:rPr lang="en-US" b="0" dirty="0"/>
              <a:t> prevent students from developing their own ideas and voice, and it </a:t>
            </a:r>
            <a:r>
              <a:rPr lang="en-US" b="1" dirty="0"/>
              <a:t>may</a:t>
            </a:r>
            <a:r>
              <a:rPr lang="en-US" b="0" dirty="0"/>
              <a:t> undermine their motivation and confidence, though. </a:t>
            </a:r>
          </a:p>
          <a:p>
            <a:r>
              <a:rPr lang="en-US" b="0" dirty="0"/>
              <a:t>So until more research is done on its effectiveness, I would advise against using it when you can.</a:t>
            </a:r>
          </a:p>
          <a:p>
            <a:endParaRPr lang="en-US" b="0" dirty="0"/>
          </a:p>
          <a:p>
            <a:r>
              <a:rPr lang="en-US" b="0" dirty="0"/>
              <a:t>However, I know that this is often exactly what we are asked to do (or at least, I am). You might not have a say </a:t>
            </a:r>
            <a:r>
              <a:rPr lang="en-US" b="1" dirty="0"/>
              <a:t>all the time</a:t>
            </a:r>
            <a:r>
              <a:rPr lang="en-US" b="0" dirty="0"/>
              <a:t>, but it’s probably best to avoid it </a:t>
            </a:r>
            <a:r>
              <a:rPr lang="en-US" b="0" u="sng" dirty="0"/>
              <a:t>when you can</a:t>
            </a:r>
            <a:r>
              <a:rPr lang="en-US" b="0" dirty="0"/>
              <a:t>.</a:t>
            </a:r>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16</a:t>
            </a:fld>
            <a:endParaRPr lang="en-US"/>
          </a:p>
        </p:txBody>
      </p:sp>
    </p:spTree>
    <p:extLst>
      <p:ext uri="{BB962C8B-B14F-4D97-AF65-F5344CB8AC3E}">
        <p14:creationId xmlns:p14="http://schemas.microsoft.com/office/powerpoint/2010/main" val="42599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feedback type I’ve gone over so far can be used in one of two ways – selectively or comprehensively. </a:t>
            </a:r>
          </a:p>
          <a:p>
            <a:r>
              <a:rPr lang="en-US" dirty="0"/>
              <a:t>Selective feedback focuses on only a few specific errors, while comprehensive feedback covers any and everything in the student’s work. </a:t>
            </a:r>
          </a:p>
          <a:p>
            <a:endParaRPr lang="en-US" dirty="0"/>
          </a:p>
          <a:p>
            <a:r>
              <a:rPr lang="en-US" dirty="0"/>
              <a:t>Example of selective feedback: only marking verb tense errors on a review worksheet while ignoring things like capitalization or spelling errors.</a:t>
            </a:r>
          </a:p>
          <a:p>
            <a:endParaRPr lang="en-US" dirty="0"/>
          </a:p>
          <a:p>
            <a:r>
              <a:rPr lang="en-US" dirty="0"/>
              <a:t>Selective feedback is almost always more effective than comprehensive, and it can be less overwhelming (see also: that sea of red marks I mentioned earlier)</a:t>
            </a:r>
          </a:p>
          <a:p>
            <a:endParaRPr lang="en-US" dirty="0"/>
          </a:p>
          <a:p>
            <a:r>
              <a:rPr lang="en-US" dirty="0"/>
              <a:t>However, there are some issues with selective feedback that might make it harder to use</a:t>
            </a:r>
          </a:p>
          <a:p>
            <a:pPr marL="228600" indent="-228600">
              <a:buAutoNum type="arabicPeriod"/>
            </a:pPr>
            <a:r>
              <a:rPr lang="en-US" dirty="0"/>
              <a:t>The students might not realize that there are errors other than the ones you marked. This can be overcome by laying the groundwork early on and specifying what kind of errors you are fixing. </a:t>
            </a:r>
          </a:p>
          <a:p>
            <a:pPr marL="228600" indent="-228600">
              <a:buAutoNum type="arabicPeriod"/>
            </a:pPr>
            <a:r>
              <a:rPr lang="en-US" dirty="0"/>
              <a:t>It takes more time. Comprehensive feedback is kind of easy in that you just mark any error you come across. Selective feedback requires teachers to be more engaged in their corrections, which might get tiring if you have a stack of 300 to get through.</a:t>
            </a:r>
          </a:p>
          <a:p>
            <a:pPr marL="228600" indent="-228600">
              <a:buAutoNum type="arabicPeriod"/>
            </a:pPr>
            <a:r>
              <a:rPr lang="en-US" dirty="0"/>
              <a:t>Assignment type matters. Things like </a:t>
            </a:r>
            <a:r>
              <a:rPr lang="en-US" dirty="0" err="1"/>
              <a:t>eiken</a:t>
            </a:r>
            <a:r>
              <a:rPr lang="en-US" dirty="0"/>
              <a:t> practice essays might benefit more from comprehensive feedback than a review worksheet</a:t>
            </a:r>
          </a:p>
          <a:p>
            <a:pPr marL="228600" indent="-228600">
              <a:buAutoNum type="arabicPeriod"/>
            </a:pPr>
            <a:r>
              <a:rPr lang="en-US" dirty="0"/>
              <a:t>JTE matters. Each JTE has their own preference. It’s probably best to check with them to avoid misunderstandings and clashing</a:t>
            </a:r>
          </a:p>
        </p:txBody>
      </p:sp>
      <p:sp>
        <p:nvSpPr>
          <p:cNvPr id="4" name="Slide Number Placeholder 3"/>
          <p:cNvSpPr>
            <a:spLocks noGrp="1"/>
          </p:cNvSpPr>
          <p:nvPr>
            <p:ph type="sldNum" sz="quarter" idx="5"/>
          </p:nvPr>
        </p:nvSpPr>
        <p:spPr/>
        <p:txBody>
          <a:bodyPr/>
          <a:lstStyle/>
          <a:p>
            <a:fld id="{364DCB82-8693-DD4B-8F4B-0ACA337A4287}" type="slidenum">
              <a:rPr lang="en-US" smtClean="0"/>
              <a:t>17</a:t>
            </a:fld>
            <a:endParaRPr lang="en-US"/>
          </a:p>
        </p:txBody>
      </p:sp>
    </p:spTree>
    <p:extLst>
      <p:ext uri="{BB962C8B-B14F-4D97-AF65-F5344CB8AC3E}">
        <p14:creationId xmlns:p14="http://schemas.microsoft.com/office/powerpoint/2010/main" val="142666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know that selective feedback, in general, is better.</a:t>
            </a:r>
          </a:p>
          <a:p>
            <a:r>
              <a:rPr lang="en-US" dirty="0"/>
              <a:t>But there are some questions that are (again) context dependent and have no clear answer</a:t>
            </a:r>
          </a:p>
          <a:p>
            <a:endParaRPr lang="en-US" dirty="0"/>
          </a:p>
          <a:p>
            <a:r>
              <a:rPr lang="en-US" dirty="0"/>
              <a:t>How many features or error types do we focus on?</a:t>
            </a:r>
          </a:p>
          <a:p>
            <a:r>
              <a:rPr lang="en-US" dirty="0"/>
              <a:t>	Both focusing on too few and too many features can be detrimental for students, so how do we find balance? </a:t>
            </a:r>
          </a:p>
          <a:p>
            <a:r>
              <a:rPr lang="en-US" dirty="0"/>
              <a:t>	I don’t have an answer. I’m still trying to figure out what is best for each of my classes.</a:t>
            </a:r>
          </a:p>
          <a:p>
            <a:r>
              <a:rPr lang="en-US" dirty="0"/>
              <a:t>Which features do you we focus on? How do we decide?</a:t>
            </a:r>
          </a:p>
          <a:p>
            <a:r>
              <a:rPr lang="en-US" dirty="0"/>
              <a:t>	This one is probably a bit easier if you are teaching/reviewing grammar. The errors you should focus on are the ones you taught. I’m sure you already knew that.</a:t>
            </a:r>
          </a:p>
          <a:p>
            <a:r>
              <a:rPr lang="en-US" dirty="0"/>
              <a:t>	But what about, say, an essay from summer break or a speech draft? It’s a little less clear in these cases.</a:t>
            </a:r>
          </a:p>
          <a:p>
            <a:endParaRPr lang="en-US" dirty="0"/>
          </a:p>
          <a:p>
            <a:r>
              <a:rPr lang="en-US" dirty="0"/>
              <a:t>You know your classes best, so the best way to answer these questions is probably to work with your JTEs to make sure your goals are aligned</a:t>
            </a:r>
          </a:p>
        </p:txBody>
      </p:sp>
      <p:sp>
        <p:nvSpPr>
          <p:cNvPr id="4" name="Slide Number Placeholder 3"/>
          <p:cNvSpPr>
            <a:spLocks noGrp="1"/>
          </p:cNvSpPr>
          <p:nvPr>
            <p:ph type="sldNum" sz="quarter" idx="5"/>
          </p:nvPr>
        </p:nvSpPr>
        <p:spPr/>
        <p:txBody>
          <a:bodyPr/>
          <a:lstStyle/>
          <a:p>
            <a:fld id="{364DCB82-8693-DD4B-8F4B-0ACA337A4287}" type="slidenum">
              <a:rPr lang="en-US" smtClean="0"/>
              <a:t>18</a:t>
            </a:fld>
            <a:endParaRPr lang="en-US"/>
          </a:p>
        </p:txBody>
      </p:sp>
    </p:spTree>
    <p:extLst>
      <p:ext uri="{BB962C8B-B14F-4D97-AF65-F5344CB8AC3E}">
        <p14:creationId xmlns:p14="http://schemas.microsoft.com/office/powerpoint/2010/main" val="336664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”context” a lot in this presentation. These are the things I think you should consider when choosing a feedback method.</a:t>
            </a:r>
          </a:p>
          <a:p>
            <a:endParaRPr lang="en-US" dirty="0"/>
          </a:p>
          <a:p>
            <a:pPr marL="228600" indent="-228600">
              <a:buFont typeface="+mj-lt"/>
              <a:buAutoNum type="arabicPeriod"/>
            </a:pPr>
            <a:r>
              <a:rPr lang="en-US" dirty="0"/>
              <a:t>Error type</a:t>
            </a:r>
          </a:p>
          <a:p>
            <a:pPr marL="228600" indent="-228600">
              <a:buFont typeface="Arial" panose="020B0604020202020204" pitchFamily="34" charset="0"/>
              <a:buChar char="•"/>
            </a:pPr>
            <a:r>
              <a:rPr lang="en-US" dirty="0"/>
              <a:t>In general, these are the combinations that seem to be the intuitive and effective</a:t>
            </a:r>
          </a:p>
          <a:p>
            <a:pPr marL="228600" indent="-228600">
              <a:buFont typeface="Arial" panose="020B0604020202020204" pitchFamily="34" charset="0"/>
              <a:buChar char="•"/>
            </a:pPr>
            <a:r>
              <a:rPr lang="en-US" dirty="0"/>
              <a:t>Treatable errors can easily be marked using indirect feedback. Because these are rules-based errors, it doesn’t require much explanation on your part and can help reinforce what the students learned in class</a:t>
            </a:r>
          </a:p>
          <a:p>
            <a:pPr marL="228600" indent="-228600">
              <a:buFont typeface="Arial" panose="020B0604020202020204" pitchFamily="34" charset="0"/>
              <a:buChar char="•"/>
            </a:pPr>
            <a:r>
              <a:rPr lang="en-US" dirty="0"/>
              <a:t>Untreatable errors should be marked using direct feedback. These are more nuanced errors, so students might not even be able to fix these without additional explanation from you or the JTE</a:t>
            </a:r>
          </a:p>
          <a:p>
            <a:pPr marL="228600" indent="-228600">
              <a:buFont typeface="Arial" panose="020B0604020202020204" pitchFamily="34" charset="0"/>
              <a:buChar char="•"/>
            </a:pPr>
            <a:r>
              <a:rPr lang="en-US" dirty="0"/>
              <a:t>If you’re being selective with your feedback, the focus should be on errors that impede comprehension (aiming for understandable, not perfect) and repeat errors (trying to break bad habits)</a:t>
            </a:r>
          </a:p>
          <a:p>
            <a:pPr marL="228600" indent="-228600">
              <a:buFont typeface="+mj-lt"/>
              <a:buAutoNum type="arabicPeriod" startAt="2"/>
            </a:pPr>
            <a:r>
              <a:rPr lang="en-US" dirty="0"/>
              <a:t>Student level</a:t>
            </a:r>
          </a:p>
          <a:p>
            <a:pPr marL="228600" indent="-228600">
              <a:buFont typeface="Arial" panose="020B0604020202020204" pitchFamily="34" charset="0"/>
              <a:buChar char="•"/>
            </a:pPr>
            <a:r>
              <a:rPr lang="en-US" dirty="0"/>
              <a:t>As I mentioned earlier, lower level students benefit more from direct feedback than indirect because they don’t have a strong enough foundation to reference. Indirect feedback can be especially discouraging to them. On the other hand, higher level students might enjoy the challenge of a more selective indirect method</a:t>
            </a:r>
          </a:p>
          <a:p>
            <a:pPr marL="228600" indent="-228600">
              <a:buFont typeface="Arial" panose="020B0604020202020204" pitchFamily="34" charset="0"/>
              <a:buChar char="•"/>
            </a:pPr>
            <a:r>
              <a:rPr lang="en-US" dirty="0"/>
              <a:t>A personal example: I teach a Japanese culture class that has a focus on reading and writing. It’s a small class (around 20), and these kids have the lowest English levels in the school </a:t>
            </a:r>
            <a:r>
              <a:rPr lang="en-US" i="1" dirty="0"/>
              <a:t>by far</a:t>
            </a:r>
            <a:r>
              <a:rPr lang="en-US" dirty="0"/>
              <a:t>. We do a lot of worksheets and they’re allowed to do rewrites/resubmit assignments (they rarely do). What I’ve learned from teaching this class is that they just…don’t respond to indirect feedback. Many of them will completely ignore the marks or literally come to me for the correct answers because they can’t figure it out on their own. As a result, my usual approach is giving direct feedback and (when possible) going over things with each student individually</a:t>
            </a:r>
          </a:p>
        </p:txBody>
      </p:sp>
      <p:sp>
        <p:nvSpPr>
          <p:cNvPr id="4" name="Slide Number Placeholder 3"/>
          <p:cNvSpPr>
            <a:spLocks noGrp="1"/>
          </p:cNvSpPr>
          <p:nvPr>
            <p:ph type="sldNum" sz="quarter" idx="5"/>
          </p:nvPr>
        </p:nvSpPr>
        <p:spPr/>
        <p:txBody>
          <a:bodyPr/>
          <a:lstStyle/>
          <a:p>
            <a:fld id="{364DCB82-8693-DD4B-8F4B-0ACA337A4287}" type="slidenum">
              <a:rPr lang="en-US" smtClean="0"/>
              <a:t>19</a:t>
            </a:fld>
            <a:endParaRPr lang="en-US"/>
          </a:p>
        </p:txBody>
      </p:sp>
    </p:spTree>
    <p:extLst>
      <p:ext uri="{BB962C8B-B14F-4D97-AF65-F5344CB8AC3E}">
        <p14:creationId xmlns:p14="http://schemas.microsoft.com/office/powerpoint/2010/main" val="58605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3"/>
            </a:pPr>
            <a:r>
              <a:rPr lang="en-US" dirty="0"/>
              <a:t>Assignment type or focus</a:t>
            </a:r>
          </a:p>
          <a:p>
            <a:pPr marL="228600" indent="-228600">
              <a:buFont typeface="Arial" panose="020B0604020202020204" pitchFamily="34" charset="0"/>
              <a:buChar char="•"/>
            </a:pPr>
            <a:r>
              <a:rPr lang="en-US" dirty="0"/>
              <a:t>I mentioned this a bit in the Selective/Comprehensive section, but I’ll go into more detail here</a:t>
            </a:r>
          </a:p>
          <a:p>
            <a:pPr marL="228600" indent="-228600">
              <a:buFont typeface="Arial" panose="020B0604020202020204" pitchFamily="34" charset="0"/>
              <a:buChar char="•"/>
            </a:pPr>
            <a:r>
              <a:rPr lang="en-US" dirty="0"/>
              <a:t>Again, the way you approach a review worksheet should probably be different from something like university entrance exam practice.</a:t>
            </a:r>
          </a:p>
          <a:p>
            <a:pPr marL="228600" indent="-228600">
              <a:buFont typeface="Arial" panose="020B0604020202020204" pitchFamily="34" charset="0"/>
              <a:buChar char="•"/>
            </a:pPr>
            <a:r>
              <a:rPr lang="en-US" dirty="0"/>
              <a:t>Students might feel less motivated to decipher indirect feedback on a one-off assignment (vs. one with multiple rewrites)</a:t>
            </a:r>
          </a:p>
          <a:p>
            <a:pPr marL="228600" indent="-228600">
              <a:buFont typeface="Arial" panose="020B0604020202020204" pitchFamily="34" charset="0"/>
              <a:buChar char="•"/>
            </a:pPr>
            <a:r>
              <a:rPr lang="en-US" dirty="0"/>
              <a:t>If focusing on content, global errors should take priority and reformulation should be avoided as much as possible</a:t>
            </a:r>
          </a:p>
          <a:p>
            <a:pPr marL="228600" indent="-228600">
              <a:buFont typeface="Arial" panose="020B0604020202020204" pitchFamily="34" charset="0"/>
              <a:buChar char="•"/>
            </a:pPr>
            <a:r>
              <a:rPr lang="en-US" dirty="0"/>
              <a:t>If focusing on specific grammar, selective feedback is probably best</a:t>
            </a:r>
          </a:p>
          <a:p>
            <a:pPr marL="228600" indent="-228600">
              <a:buFont typeface="+mj-lt"/>
              <a:buAutoNum type="arabicPeriod" startAt="4"/>
            </a:pPr>
            <a:r>
              <a:rPr lang="en-US" dirty="0"/>
              <a:t>JTE preferences</a:t>
            </a:r>
          </a:p>
          <a:p>
            <a:pPr marL="228600" indent="-228600">
              <a:buFont typeface="Arial" panose="020B0604020202020204" pitchFamily="34" charset="0"/>
              <a:buChar char="•"/>
            </a:pPr>
            <a:r>
              <a:rPr lang="en-US" dirty="0"/>
              <a:t>Honestly, there’s not much you can do here (unless they actually value your opinion?)¥</a:t>
            </a:r>
          </a:p>
          <a:p>
            <a:pPr marL="228600" indent="-228600">
              <a:buFont typeface="Arial" panose="020B0604020202020204" pitchFamily="34" charset="0"/>
              <a:buChar char="•"/>
            </a:pPr>
            <a:r>
              <a:rPr lang="en-US" dirty="0"/>
              <a:t>Mine prefer direct + comprehensive feedback but yours might be different </a:t>
            </a:r>
          </a:p>
        </p:txBody>
      </p:sp>
      <p:sp>
        <p:nvSpPr>
          <p:cNvPr id="4" name="Slide Number Placeholder 3"/>
          <p:cNvSpPr>
            <a:spLocks noGrp="1"/>
          </p:cNvSpPr>
          <p:nvPr>
            <p:ph type="sldNum" sz="quarter" idx="5"/>
          </p:nvPr>
        </p:nvSpPr>
        <p:spPr/>
        <p:txBody>
          <a:bodyPr/>
          <a:lstStyle/>
          <a:p>
            <a:fld id="{364DCB82-8693-DD4B-8F4B-0ACA337A4287}" type="slidenum">
              <a:rPr lang="en-US" smtClean="0"/>
              <a:t>20</a:t>
            </a:fld>
            <a:endParaRPr lang="en-US"/>
          </a:p>
        </p:txBody>
      </p:sp>
    </p:spTree>
    <p:extLst>
      <p:ext uri="{BB962C8B-B14F-4D97-AF65-F5344CB8AC3E}">
        <p14:creationId xmlns:p14="http://schemas.microsoft.com/office/powerpoint/2010/main" val="217634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something I found in one article that I thought was nice and concise.</a:t>
            </a:r>
          </a:p>
          <a:p>
            <a:endParaRPr lang="en-US" dirty="0"/>
          </a:p>
          <a:p>
            <a:r>
              <a:rPr lang="en-US" dirty="0"/>
              <a:t>Feedback should be low stakes and an ongoing process</a:t>
            </a:r>
          </a:p>
          <a:p>
            <a:r>
              <a:rPr lang="en-US" dirty="0"/>
              <a:t>Assignments should be returned in a timely manner, preferably in under a week</a:t>
            </a:r>
          </a:p>
          <a:p>
            <a:r>
              <a:rPr lang="en-US" dirty="0"/>
              <a:t>Attention should be drawn to errors; direct and indirect forms both apply here</a:t>
            </a:r>
          </a:p>
          <a:p>
            <a:r>
              <a:rPr lang="en-US" dirty="0"/>
              <a:t>Appropriation (rewriting/reformulation) should be avoided </a:t>
            </a:r>
          </a:p>
          <a:p>
            <a:r>
              <a:rPr lang="en-US" dirty="0"/>
              <a:t>If you do have to grade student writing, make a clear rubric (and show it to them)</a:t>
            </a:r>
          </a:p>
        </p:txBody>
      </p:sp>
      <p:sp>
        <p:nvSpPr>
          <p:cNvPr id="4" name="Slide Number Placeholder 3"/>
          <p:cNvSpPr>
            <a:spLocks noGrp="1"/>
          </p:cNvSpPr>
          <p:nvPr>
            <p:ph type="sldNum" sz="quarter" idx="5"/>
          </p:nvPr>
        </p:nvSpPr>
        <p:spPr/>
        <p:txBody>
          <a:bodyPr/>
          <a:lstStyle/>
          <a:p>
            <a:fld id="{364DCB82-8693-DD4B-8F4B-0ACA337A4287}" type="slidenum">
              <a:rPr lang="en-US" smtClean="0"/>
              <a:t>21</a:t>
            </a:fld>
            <a:endParaRPr lang="en-US"/>
          </a:p>
        </p:txBody>
      </p:sp>
    </p:spTree>
    <p:extLst>
      <p:ext uri="{BB962C8B-B14F-4D97-AF65-F5344CB8AC3E}">
        <p14:creationId xmlns:p14="http://schemas.microsoft.com/office/powerpoint/2010/main" val="392960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23</a:t>
            </a:fld>
            <a:endParaRPr lang="en-US"/>
          </a:p>
        </p:txBody>
      </p:sp>
    </p:spTree>
    <p:extLst>
      <p:ext uri="{BB962C8B-B14F-4D97-AF65-F5344CB8AC3E}">
        <p14:creationId xmlns:p14="http://schemas.microsoft.com/office/powerpoint/2010/main" val="207246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a:t>
            </a:r>
          </a:p>
        </p:txBody>
      </p:sp>
      <p:sp>
        <p:nvSpPr>
          <p:cNvPr id="4" name="Slide Number Placeholder 3"/>
          <p:cNvSpPr>
            <a:spLocks noGrp="1"/>
          </p:cNvSpPr>
          <p:nvPr>
            <p:ph type="sldNum" sz="quarter" idx="5"/>
          </p:nvPr>
        </p:nvSpPr>
        <p:spPr/>
        <p:txBody>
          <a:bodyPr/>
          <a:lstStyle/>
          <a:p>
            <a:fld id="{364DCB82-8693-DD4B-8F4B-0ACA337A4287}" type="slidenum">
              <a:rPr lang="en-US" smtClean="0"/>
              <a:t>5</a:t>
            </a:fld>
            <a:endParaRPr lang="en-US"/>
          </a:p>
        </p:txBody>
      </p:sp>
    </p:spTree>
    <p:extLst>
      <p:ext uri="{BB962C8B-B14F-4D97-AF65-F5344CB8AC3E}">
        <p14:creationId xmlns:p14="http://schemas.microsoft.com/office/powerpoint/2010/main" val="140266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original text which I corrected in November of last year. This was from a 3</a:t>
            </a:r>
            <a:r>
              <a:rPr lang="en-US" baseline="30000" dirty="0"/>
              <a:t>rd</a:t>
            </a:r>
            <a:r>
              <a:rPr lang="en-US" dirty="0"/>
              <a:t> year student (SHS) in one of my lower level classes.</a:t>
            </a:r>
          </a:p>
          <a:p>
            <a:endParaRPr lang="en-US" dirty="0"/>
          </a:p>
          <a:p>
            <a:r>
              <a:rPr lang="en-US" dirty="0"/>
              <a:t>As you can see, I corrected almost every mistake. The only mistake that I marked without correcting was in the first sentence, where the student called Hawaii a “city.” I had hoped that drawing attention to it would be enough for the student to realize their mistake.</a:t>
            </a:r>
          </a:p>
          <a:p>
            <a:r>
              <a:rPr lang="en-US" dirty="0"/>
              <a:t>Almost everything else, from spelling mistakes to grammar errors, were fixed. (except the “OMG 😱” – that was too charming to cross out)</a:t>
            </a:r>
          </a:p>
          <a:p>
            <a:endParaRPr lang="en-US" dirty="0"/>
          </a:p>
          <a:p>
            <a:r>
              <a:rPr lang="en-US" dirty="0"/>
              <a:t>When my JTE brought this essay to me, she specified that (1) she wanted me to focus on grammar and (2) the students would not be rewriting these. </a:t>
            </a:r>
          </a:p>
          <a:p>
            <a:r>
              <a:rPr lang="en-US" dirty="0"/>
              <a:t>With that in mind, I thought it would be best to both mark the errors and fix them since the students (between the lower level and lack of follow up assignments) might not feel motivated to figure it out on their own.</a:t>
            </a:r>
          </a:p>
          <a:p>
            <a:endParaRPr lang="en-US" dirty="0"/>
          </a:p>
          <a:p>
            <a:r>
              <a:rPr lang="en-US" dirty="0"/>
              <a:t>Note: this was probably not the best method I could’ve used</a:t>
            </a:r>
          </a:p>
          <a:p>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7</a:t>
            </a:fld>
            <a:endParaRPr lang="en-US"/>
          </a:p>
        </p:txBody>
      </p:sp>
    </p:spTree>
    <p:extLst>
      <p:ext uri="{BB962C8B-B14F-4D97-AF65-F5344CB8AC3E}">
        <p14:creationId xmlns:p14="http://schemas.microsoft.com/office/powerpoint/2010/main" val="175953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limitations to the research I’ve done.</a:t>
            </a:r>
          </a:p>
          <a:p>
            <a:endParaRPr lang="en-US" dirty="0"/>
          </a:p>
          <a:p>
            <a:pPr marL="228600" indent="-228600">
              <a:buAutoNum type="arabicPeriod"/>
            </a:pPr>
            <a:r>
              <a:rPr lang="en-US" dirty="0"/>
              <a:t>As I mentioned before, this area is very dependent on context.** I’ll explain that context more later. But it does mean that there is not much consensus on what is a “good” method, or even what makes a method “good” in the first place. How do we measure improvement in essay writing? Are we looking for certain grammar points? Better structure or support? Less mistakes in general? Etc.</a:t>
            </a:r>
          </a:p>
          <a:p>
            <a:pPr marL="228600" indent="-228600">
              <a:buAutoNum type="arabicPeriod"/>
            </a:pPr>
            <a:endParaRPr lang="en-US" dirty="0"/>
          </a:p>
          <a:p>
            <a:pPr marL="228600" indent="-228600">
              <a:buAutoNum type="arabicPeriod"/>
            </a:pPr>
            <a:r>
              <a:rPr lang="en-US" dirty="0"/>
              <a:t>The research that does focus on error improvement only covered certain types. I’ll get into error types later as well, but the issues these researchers measured might not be the same ones that your students need help with. </a:t>
            </a:r>
          </a:p>
          <a:p>
            <a:pPr marL="228600" indent="-228600">
              <a:buAutoNum type="arabicPeriod"/>
            </a:pPr>
            <a:endParaRPr lang="en-US" dirty="0"/>
          </a:p>
          <a:p>
            <a:pPr marL="228600" indent="-228600">
              <a:buAutoNum type="arabicPeriod"/>
            </a:pPr>
            <a:r>
              <a:rPr lang="en-US" dirty="0"/>
              <a:t>Lastly, it’s important to note that most of the research was done with university students in countries other than Japan. This means a couple things. First, the findings might be less applicable for young students (especially ES or JHS). The students’ English levels and motivations might affect the research in ways that aren’t helpful for us. This also means some Japan-specific issues we face might not be accounted for; it’s up to us to apply this information in a way that matches our environments. </a:t>
            </a:r>
          </a:p>
        </p:txBody>
      </p:sp>
      <p:sp>
        <p:nvSpPr>
          <p:cNvPr id="4" name="Slide Number Placeholder 3"/>
          <p:cNvSpPr>
            <a:spLocks noGrp="1"/>
          </p:cNvSpPr>
          <p:nvPr>
            <p:ph type="sldNum" sz="quarter" idx="5"/>
          </p:nvPr>
        </p:nvSpPr>
        <p:spPr/>
        <p:txBody>
          <a:bodyPr/>
          <a:lstStyle/>
          <a:p>
            <a:fld id="{364DCB82-8693-DD4B-8F4B-0ACA337A4287}" type="slidenum">
              <a:rPr lang="en-US" smtClean="0"/>
              <a:t>8</a:t>
            </a:fld>
            <a:endParaRPr lang="en-US"/>
          </a:p>
        </p:txBody>
      </p:sp>
    </p:spTree>
    <p:extLst>
      <p:ext uri="{BB962C8B-B14F-4D97-AF65-F5344CB8AC3E}">
        <p14:creationId xmlns:p14="http://schemas.microsoft.com/office/powerpoint/2010/main" val="52744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research was based more in composition studies than second language acquisition.</a:t>
            </a:r>
          </a:p>
          <a:p>
            <a:r>
              <a:rPr lang="en-US" dirty="0"/>
              <a:t>In composition studies, the teacher is less concerned with the technical points of a student’s essay (grammar especially) and more focused on improving the writer themselves. </a:t>
            </a:r>
          </a:p>
          <a:p>
            <a:r>
              <a:rPr lang="en-US" dirty="0"/>
              <a:t>This results in a focus on content and structure; teachers do not give a lot of direct answers and grammar is not a focus until near the end of the writing process. </a:t>
            </a:r>
          </a:p>
          <a:p>
            <a:r>
              <a:rPr lang="en-US" dirty="0"/>
              <a:t>(This is fine for native English speakers. I’d argue that </a:t>
            </a:r>
            <a:r>
              <a:rPr lang="en-US" b="1" dirty="0"/>
              <a:t>in</a:t>
            </a:r>
            <a:r>
              <a:rPr lang="en-US" dirty="0"/>
              <a:t> </a:t>
            </a:r>
            <a:r>
              <a:rPr lang="en-US" b="1" dirty="0"/>
              <a:t>general</a:t>
            </a:r>
            <a:r>
              <a:rPr lang="en-US" dirty="0"/>
              <a:t>, focusing on the writer is much more important than fixing the writing. But not in a second language setting)</a:t>
            </a:r>
          </a:p>
          <a:p>
            <a:endParaRPr lang="en-US" dirty="0"/>
          </a:p>
          <a:p>
            <a:r>
              <a:rPr lang="en-US" dirty="0"/>
              <a:t>Based on this mindset, pre-1997 researchers argued that grammar correction is at best ineffective and at worst damaging. </a:t>
            </a:r>
          </a:p>
          <a:p>
            <a:r>
              <a:rPr lang="en-US" dirty="0"/>
              <a:t>Their research was </a:t>
            </a:r>
            <a:r>
              <a:rPr lang="en-US" u="sng" dirty="0"/>
              <a:t>flawed</a:t>
            </a:r>
            <a:r>
              <a:rPr lang="en-US" u="none" dirty="0"/>
              <a:t>. For one, researchers did not differentiate between ESL and EFL settings, and some of the data they cited was actually statistically insignificant. </a:t>
            </a:r>
          </a:p>
          <a:p>
            <a:endParaRPr lang="en-US" dirty="0"/>
          </a:p>
          <a:p>
            <a:r>
              <a:rPr lang="en-US" dirty="0"/>
              <a:t>These strong statements sparked a bit of a debate in this field, and while modern researchers haven’t come to a complete consensus, there are a few things that they agree on.</a:t>
            </a:r>
          </a:p>
          <a:p>
            <a:pPr marL="228600" indent="-228600">
              <a:buAutoNum type="arabicPeriod"/>
            </a:pPr>
            <a:r>
              <a:rPr lang="en-US" dirty="0"/>
              <a:t>Any feedback is better than no feedback. Most EFL/ESL students lack the language foundation to benefit from composition studies-based methods. Feedback helps build/strengthen that foundation.</a:t>
            </a:r>
          </a:p>
          <a:p>
            <a:pPr marL="228600" indent="-228600">
              <a:buAutoNum type="arabicPeriod"/>
            </a:pPr>
            <a:r>
              <a:rPr lang="en-US" dirty="0"/>
              <a:t>Context is important in determining what is effective. We’ll get into this in a little bit.</a:t>
            </a:r>
          </a:p>
        </p:txBody>
      </p:sp>
      <p:sp>
        <p:nvSpPr>
          <p:cNvPr id="4" name="Slide Number Placeholder 3"/>
          <p:cNvSpPr>
            <a:spLocks noGrp="1"/>
          </p:cNvSpPr>
          <p:nvPr>
            <p:ph type="sldNum" sz="quarter" idx="5"/>
          </p:nvPr>
        </p:nvSpPr>
        <p:spPr/>
        <p:txBody>
          <a:bodyPr/>
          <a:lstStyle/>
          <a:p>
            <a:fld id="{364DCB82-8693-DD4B-8F4B-0ACA337A4287}" type="slidenum">
              <a:rPr lang="en-US" smtClean="0"/>
              <a:t>10</a:t>
            </a:fld>
            <a:endParaRPr lang="en-US"/>
          </a:p>
        </p:txBody>
      </p:sp>
    </p:spTree>
    <p:extLst>
      <p:ext uri="{BB962C8B-B14F-4D97-AF65-F5344CB8AC3E}">
        <p14:creationId xmlns:p14="http://schemas.microsoft.com/office/powerpoint/2010/main" val="63615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look at feedback types, I think it’s important that we quickly go over error types (these also affect feedback effectiveness) </a:t>
            </a:r>
          </a:p>
          <a:p>
            <a:r>
              <a:rPr lang="en-US" dirty="0"/>
              <a:t>I’m going to talk about 2 different dichotomies.</a:t>
            </a:r>
          </a:p>
          <a:p>
            <a:endParaRPr lang="en-US" dirty="0"/>
          </a:p>
          <a:p>
            <a:pPr marL="228600" indent="-228600">
              <a:buAutoNum type="arabicPeriod"/>
            </a:pPr>
            <a:r>
              <a:rPr lang="en-US" dirty="0"/>
              <a:t>Global/Local</a:t>
            </a:r>
          </a:p>
          <a:p>
            <a:pPr marL="228600" indent="-228600">
              <a:buFont typeface="Arial" panose="020B0604020202020204" pitchFamily="34" charset="0"/>
              <a:buChar char="•"/>
            </a:pPr>
            <a:r>
              <a:rPr lang="en-US" dirty="0"/>
              <a:t>Global errors are the ones that make the sentence/essay unreadable. I’m sure you’ve seen these before. Those sentences where you just stare at the paper in bewilderment, unsure of where to start or what your student is even trying to say. Maybe you show it to your JTE for help, only for them to also have no idea either. Those are global errors (albeit the worst possible ones). </a:t>
            </a:r>
          </a:p>
          <a:p>
            <a:pPr marL="228600" indent="-228600">
              <a:buFont typeface="Arial" panose="020B0604020202020204" pitchFamily="34" charset="0"/>
              <a:buChar char="•"/>
            </a:pPr>
            <a:r>
              <a:rPr lang="en-US" dirty="0"/>
              <a:t>Local errors are the opposite. You can tell it’s an error, but you still understand what the student is trying to say. It might just be a spelling error, or they used the wrong verb tense. </a:t>
            </a:r>
          </a:p>
          <a:p>
            <a:pPr marL="228600" indent="-228600">
              <a:buFont typeface="Arial" panose="020B0604020202020204" pitchFamily="34" charset="0"/>
              <a:buChar char="•"/>
            </a:pPr>
            <a:r>
              <a:rPr lang="en-US" dirty="0"/>
              <a:t>It is important to note that the same mistake can be global or local depending on the situation. </a:t>
            </a:r>
          </a:p>
          <a:p>
            <a:pPr marL="228600" indent="-228600">
              <a:buFont typeface="+mj-lt"/>
              <a:buAutoNum type="arabicPeriod" startAt="2"/>
            </a:pPr>
            <a:r>
              <a:rPr lang="en-US" dirty="0"/>
              <a:t>Treatable/Untreatable</a:t>
            </a:r>
          </a:p>
          <a:p>
            <a:pPr marL="228600" indent="-228600">
              <a:buFont typeface="Arial" panose="020B0604020202020204" pitchFamily="34" charset="0"/>
              <a:buChar char="•"/>
            </a:pPr>
            <a:r>
              <a:rPr lang="en-US" dirty="0"/>
              <a:t>Treatable errors are rules-based and easy to address or fix. Examples include different verb forms/tenses, subject-verb agreement, or capitalization rules. </a:t>
            </a:r>
          </a:p>
          <a:p>
            <a:pPr marL="228600" indent="-228600">
              <a:buFont typeface="Arial" panose="020B0604020202020204" pitchFamily="34" charset="0"/>
              <a:buChar char="•"/>
            </a:pPr>
            <a:r>
              <a:rPr lang="en-US" dirty="0"/>
              <a:t>Untreatable errors are the ”idiosyncratic features” of writing. Because they are more nuanced, it requires more explaining on our end (as the native speakers). Examples include sentence structure, word choice, or idioms. </a:t>
            </a:r>
          </a:p>
        </p:txBody>
      </p:sp>
      <p:sp>
        <p:nvSpPr>
          <p:cNvPr id="4" name="Slide Number Placeholder 3"/>
          <p:cNvSpPr>
            <a:spLocks noGrp="1"/>
          </p:cNvSpPr>
          <p:nvPr>
            <p:ph type="sldNum" sz="quarter" idx="5"/>
          </p:nvPr>
        </p:nvSpPr>
        <p:spPr/>
        <p:txBody>
          <a:bodyPr/>
          <a:lstStyle/>
          <a:p>
            <a:fld id="{364DCB82-8693-DD4B-8F4B-0ACA337A4287}" type="slidenum">
              <a:rPr lang="en-US" smtClean="0"/>
              <a:t>11</a:t>
            </a:fld>
            <a:endParaRPr lang="en-US"/>
          </a:p>
        </p:txBody>
      </p:sp>
    </p:spTree>
    <p:extLst>
      <p:ext uri="{BB962C8B-B14F-4D97-AF65-F5344CB8AC3E}">
        <p14:creationId xmlns:p14="http://schemas.microsoft.com/office/powerpoint/2010/main" val="182255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feedback types that I’ll be explaining here: </a:t>
            </a:r>
            <a:r>
              <a:rPr lang="en-US" b="1" dirty="0"/>
              <a:t>Direct</a:t>
            </a:r>
            <a:r>
              <a:rPr lang="en-US" dirty="0"/>
              <a:t> and </a:t>
            </a:r>
            <a:r>
              <a:rPr lang="en-US" b="1" dirty="0"/>
              <a:t>Indirect</a:t>
            </a:r>
            <a:r>
              <a:rPr lang="en-US" dirty="0"/>
              <a:t>. Indirect can be further divided into </a:t>
            </a:r>
            <a:r>
              <a:rPr lang="en-US" b="1" dirty="0"/>
              <a:t>coded</a:t>
            </a:r>
            <a:r>
              <a:rPr lang="en-US" dirty="0"/>
              <a:t> and </a:t>
            </a:r>
            <a:r>
              <a:rPr lang="en-US" b="1" dirty="0" err="1"/>
              <a:t>uncoded</a:t>
            </a:r>
            <a:r>
              <a:rPr lang="en-US" dirty="0"/>
              <a:t> feedback.</a:t>
            </a:r>
          </a:p>
          <a:p>
            <a:r>
              <a:rPr lang="en-US" dirty="0"/>
              <a:t>I’m also going to explain </a:t>
            </a:r>
            <a:r>
              <a:rPr lang="en-US" b="1" dirty="0"/>
              <a:t>reformulation</a:t>
            </a:r>
            <a:r>
              <a:rPr lang="en-US" dirty="0"/>
              <a:t> a little because it’s relevant but it’s not exactly a </a:t>
            </a:r>
            <a:r>
              <a:rPr lang="en-US" b="0" dirty="0"/>
              <a:t>good method</a:t>
            </a:r>
          </a:p>
          <a:p>
            <a:r>
              <a:rPr lang="en-US" b="0" dirty="0"/>
              <a:t>All these methods can either be </a:t>
            </a:r>
            <a:r>
              <a:rPr lang="en-US" b="1" dirty="0"/>
              <a:t>comprehensive</a:t>
            </a:r>
            <a:r>
              <a:rPr lang="en-US" b="0" dirty="0"/>
              <a:t> or </a:t>
            </a:r>
            <a:r>
              <a:rPr lang="en-US" b="1" dirty="0"/>
              <a:t>selective</a:t>
            </a:r>
            <a:r>
              <a:rPr lang="en-US" b="0" dirty="0"/>
              <a:t>.</a:t>
            </a:r>
          </a:p>
          <a:p>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12</a:t>
            </a:fld>
            <a:endParaRPr lang="en-US"/>
          </a:p>
        </p:txBody>
      </p:sp>
    </p:spTree>
    <p:extLst>
      <p:ext uri="{BB962C8B-B14F-4D97-AF65-F5344CB8AC3E}">
        <p14:creationId xmlns:p14="http://schemas.microsoft.com/office/powerpoint/2010/main" val="253748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direct feedback.</a:t>
            </a:r>
          </a:p>
          <a:p>
            <a:r>
              <a:rPr lang="en-US" dirty="0"/>
              <a:t>In this case, the teacher both identifies and corrects errors.</a:t>
            </a:r>
          </a:p>
          <a:p>
            <a:r>
              <a:rPr lang="en-US" dirty="0"/>
              <a:t>Almost all the corrections I did in the sample correction were direct.</a:t>
            </a:r>
          </a:p>
          <a:p>
            <a:endParaRPr lang="en-US" dirty="0"/>
          </a:p>
          <a:p>
            <a:r>
              <a:rPr lang="en-US" dirty="0"/>
              <a:t>It’s a simple, clear method, and both teachers and students seem to prefer it. In general, it seems that low-level students benefit most from this form. Similar to what I mentioned earlier in the “Early research” section, low-level students lack a foundation in English, so direct feedback shows them both where they went wrong and the correct form.</a:t>
            </a:r>
          </a:p>
          <a:p>
            <a:endParaRPr lang="en-US" dirty="0"/>
          </a:p>
          <a:p>
            <a:r>
              <a:rPr lang="en-US" dirty="0"/>
              <a:t>However, because we are essentially giving students all the answers this way, students may potentially be less engaged in their writing. Also, if you mark </a:t>
            </a:r>
            <a:r>
              <a:rPr lang="en-US" b="1" dirty="0"/>
              <a:t>all</a:t>
            </a:r>
            <a:r>
              <a:rPr lang="en-US" b="0" dirty="0"/>
              <a:t> errors, the sea of red marks may be overwhelming or discouraging for students.</a:t>
            </a:r>
            <a:endParaRPr lang="en-US" dirty="0"/>
          </a:p>
        </p:txBody>
      </p:sp>
      <p:sp>
        <p:nvSpPr>
          <p:cNvPr id="4" name="Slide Number Placeholder 3"/>
          <p:cNvSpPr>
            <a:spLocks noGrp="1"/>
          </p:cNvSpPr>
          <p:nvPr>
            <p:ph type="sldNum" sz="quarter" idx="5"/>
          </p:nvPr>
        </p:nvSpPr>
        <p:spPr/>
        <p:txBody>
          <a:bodyPr/>
          <a:lstStyle/>
          <a:p>
            <a:fld id="{364DCB82-8693-DD4B-8F4B-0ACA337A4287}" type="slidenum">
              <a:rPr lang="en-US" smtClean="0"/>
              <a:t>13</a:t>
            </a:fld>
            <a:endParaRPr lang="en-US"/>
          </a:p>
        </p:txBody>
      </p:sp>
    </p:spTree>
    <p:extLst>
      <p:ext uri="{BB962C8B-B14F-4D97-AF65-F5344CB8AC3E}">
        <p14:creationId xmlns:p14="http://schemas.microsoft.com/office/powerpoint/2010/main" val="416563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indirect feedback, the teacher identifies the error in some way but </a:t>
            </a:r>
            <a:r>
              <a:rPr lang="en-US" u="sng" dirty="0"/>
              <a:t>does not </a:t>
            </a:r>
            <a:r>
              <a:rPr lang="en-US" u="none" dirty="0"/>
              <a:t> correct them</a:t>
            </a:r>
          </a:p>
          <a:p>
            <a:r>
              <a:rPr lang="en-US" u="none" dirty="0"/>
              <a:t>In coded feedback, these errors are labeled, often with proofreading marks like these.</a:t>
            </a:r>
          </a:p>
          <a:p>
            <a:endParaRPr lang="en-US" u="none" dirty="0"/>
          </a:p>
          <a:p>
            <a:r>
              <a:rPr lang="en-US" u="none" dirty="0" err="1"/>
              <a:t>Uncoded</a:t>
            </a:r>
            <a:r>
              <a:rPr lang="en-US" u="none" dirty="0"/>
              <a:t> feedback, on the other hand, indicates that errors are present but does not tell the student what kind of errors they are. </a:t>
            </a:r>
          </a:p>
          <a:p>
            <a:r>
              <a:rPr lang="en-US" u="none" dirty="0"/>
              <a:t>This could be done by circling the errors (as seen in my sample “Hawaii is an excellent and exciting </a:t>
            </a:r>
            <a:r>
              <a:rPr lang="en-US" u="sng" dirty="0"/>
              <a:t>city</a:t>
            </a:r>
            <a:r>
              <a:rPr lang="en-US" u="none" dirty="0"/>
              <a:t> to visit”) or by tallying the number of errors in a line or sentence.</a:t>
            </a:r>
          </a:p>
        </p:txBody>
      </p:sp>
      <p:sp>
        <p:nvSpPr>
          <p:cNvPr id="4" name="Slide Number Placeholder 3"/>
          <p:cNvSpPr>
            <a:spLocks noGrp="1"/>
          </p:cNvSpPr>
          <p:nvPr>
            <p:ph type="sldNum" sz="quarter" idx="5"/>
          </p:nvPr>
        </p:nvSpPr>
        <p:spPr/>
        <p:txBody>
          <a:bodyPr/>
          <a:lstStyle/>
          <a:p>
            <a:fld id="{364DCB82-8693-DD4B-8F4B-0ACA337A4287}" type="slidenum">
              <a:rPr lang="en-US" smtClean="0"/>
              <a:t>14</a:t>
            </a:fld>
            <a:endParaRPr lang="en-US"/>
          </a:p>
        </p:txBody>
      </p:sp>
    </p:spTree>
    <p:extLst>
      <p:ext uri="{BB962C8B-B14F-4D97-AF65-F5344CB8AC3E}">
        <p14:creationId xmlns:p14="http://schemas.microsoft.com/office/powerpoint/2010/main" val="110984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184DA70-C731-4C70-880D-CCD4705E623C}" type="datetime1">
              <a:rPr lang="en-US" smtClean="0"/>
              <a:t>3/31/20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5121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622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587DA83-5663-4C9C-B9AA-0B40A3DAFF81}" type="datetime1">
              <a:rPr lang="en-US" smtClean="0"/>
              <a:t>3/31/20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14816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002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669AF7-7BEB-44E4-9852-375E34362B5B}" type="datetime1">
              <a:rPr lang="en-US" smtClean="0"/>
              <a:t>3/31/20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950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865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487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75B394-D9F9-4F0C-B15D-605F45CB9E9F}" type="datetime1">
              <a:rPr lang="en-US" smtClean="0"/>
              <a:t>3/31/20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8590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420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2BEA474-078D-4E9B-9B14-09A87B19DC46}" type="datetime1">
              <a:rPr lang="en-US" smtClean="0"/>
              <a:t>3/31/20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3445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3/31/20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816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2D6E202-B606-4609-B914-27C9371A1F6D}" type="datetime1">
              <a:rPr lang="en-US" smtClean="0"/>
              <a:t>3/31/20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1940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12" name="Rectangle 11">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B6F00F-3A4F-284E-9FCF-4D9E2A0A4B27}"/>
              </a:ext>
            </a:extLst>
          </p:cNvPr>
          <p:cNvSpPr>
            <a:spLocks noGrp="1"/>
          </p:cNvSpPr>
          <p:nvPr>
            <p:ph type="ctrTitle"/>
          </p:nvPr>
        </p:nvSpPr>
        <p:spPr>
          <a:xfrm>
            <a:off x="581191" y="4000698"/>
            <a:ext cx="10993549" cy="1475013"/>
          </a:xfrm>
        </p:spPr>
        <p:txBody>
          <a:bodyPr>
            <a:normAutofit/>
          </a:bodyPr>
          <a:lstStyle/>
          <a:p>
            <a:r>
              <a:rPr lang="en-US">
                <a:solidFill>
                  <a:schemeClr val="bg1"/>
                </a:solidFill>
              </a:rPr>
              <a:t>Giving Effective Essay Feedback</a:t>
            </a:r>
          </a:p>
        </p:txBody>
      </p:sp>
      <p:sp>
        <p:nvSpPr>
          <p:cNvPr id="3" name="Subtitle 2">
            <a:extLst>
              <a:ext uri="{FF2B5EF4-FFF2-40B4-BE49-F238E27FC236}">
                <a16:creationId xmlns:a16="http://schemas.microsoft.com/office/drawing/2014/main" id="{49971639-B805-8F42-8FAE-3B66FD63B6E8}"/>
              </a:ext>
            </a:extLst>
          </p:cNvPr>
          <p:cNvSpPr>
            <a:spLocks noGrp="1"/>
          </p:cNvSpPr>
          <p:nvPr>
            <p:ph type="subTitle" idx="1"/>
          </p:nvPr>
        </p:nvSpPr>
        <p:spPr>
          <a:xfrm>
            <a:off x="581194" y="5475712"/>
            <a:ext cx="10993546" cy="476099"/>
          </a:xfrm>
        </p:spPr>
        <p:txBody>
          <a:bodyPr>
            <a:normAutofit/>
          </a:bodyPr>
          <a:lstStyle/>
          <a:p>
            <a:pPr>
              <a:spcAft>
                <a:spcPts val="600"/>
              </a:spcAft>
            </a:pPr>
            <a:r>
              <a:rPr lang="en-US">
                <a:solidFill>
                  <a:schemeClr val="bg1"/>
                </a:solidFill>
              </a:rPr>
              <a:t>Kylie Cummings</a:t>
            </a:r>
          </a:p>
        </p:txBody>
      </p:sp>
      <p:pic>
        <p:nvPicPr>
          <p:cNvPr id="4" name="Picture 3">
            <a:extLst>
              <a:ext uri="{FF2B5EF4-FFF2-40B4-BE49-F238E27FC236}">
                <a16:creationId xmlns:a16="http://schemas.microsoft.com/office/drawing/2014/main" id="{DAFC6539-2A57-420E-8E37-23557FE21D76}"/>
              </a:ext>
            </a:extLst>
          </p:cNvPr>
          <p:cNvPicPr>
            <a:picLocks noChangeAspect="1"/>
          </p:cNvPicPr>
          <p:nvPr/>
        </p:nvPicPr>
        <p:blipFill rotWithShape="1">
          <a:blip r:embed="rId2"/>
          <a:srcRect t="35816" r="-1" b="34020"/>
          <a:stretch/>
        </p:blipFill>
        <p:spPr>
          <a:xfrm>
            <a:off x="446532" y="599725"/>
            <a:ext cx="11292143" cy="3557252"/>
          </a:xfrm>
          <a:prstGeom prst="rect">
            <a:avLst/>
          </a:prstGeom>
        </p:spPr>
      </p:pic>
    </p:spTree>
    <p:extLst>
      <p:ext uri="{BB962C8B-B14F-4D97-AF65-F5344CB8AC3E}">
        <p14:creationId xmlns:p14="http://schemas.microsoft.com/office/powerpoint/2010/main" val="3543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FDAAD9-D762-2649-86E3-980E836751C4}"/>
              </a:ext>
            </a:extLst>
          </p:cNvPr>
          <p:cNvSpPr>
            <a:spLocks noGrp="1"/>
          </p:cNvSpPr>
          <p:nvPr>
            <p:ph type="title"/>
          </p:nvPr>
        </p:nvSpPr>
        <p:spPr/>
        <p:txBody>
          <a:bodyPr/>
          <a:lstStyle/>
          <a:p>
            <a:r>
              <a:rPr lang="en-US" dirty="0"/>
              <a:t>Early research</a:t>
            </a:r>
          </a:p>
        </p:txBody>
      </p:sp>
      <p:sp>
        <p:nvSpPr>
          <p:cNvPr id="5" name="Content Placeholder 4">
            <a:extLst>
              <a:ext uri="{FF2B5EF4-FFF2-40B4-BE49-F238E27FC236}">
                <a16:creationId xmlns:a16="http://schemas.microsoft.com/office/drawing/2014/main" id="{1D519FED-5FBD-8D4F-BDFF-8C047CE6C239}"/>
              </a:ext>
            </a:extLst>
          </p:cNvPr>
          <p:cNvSpPr>
            <a:spLocks noGrp="1"/>
          </p:cNvSpPr>
          <p:nvPr>
            <p:ph idx="1"/>
          </p:nvPr>
        </p:nvSpPr>
        <p:spPr>
          <a:xfrm>
            <a:off x="581192" y="2180496"/>
            <a:ext cx="11029615" cy="4282088"/>
          </a:xfrm>
        </p:spPr>
        <p:txBody>
          <a:bodyPr>
            <a:normAutofit/>
          </a:bodyPr>
          <a:lstStyle/>
          <a:p>
            <a:r>
              <a:rPr lang="en-US" sz="2800" dirty="0"/>
              <a:t>Pre 1997 research:  Grammar correction is ineffective and even damaging</a:t>
            </a:r>
          </a:p>
          <a:p>
            <a:r>
              <a:rPr lang="en-US" sz="2800" dirty="0"/>
              <a:t>Based primarily in composition studies </a:t>
            </a:r>
          </a:p>
          <a:p>
            <a:pPr lvl="1"/>
            <a:r>
              <a:rPr lang="en-US" sz="2600" dirty="0"/>
              <a:t>Focus on the writer/process, not the end result</a:t>
            </a:r>
          </a:p>
          <a:p>
            <a:r>
              <a:rPr lang="en-US" sz="2800" u="sng" dirty="0"/>
              <a:t>Flawed</a:t>
            </a:r>
            <a:r>
              <a:rPr lang="en-US" sz="2800" dirty="0"/>
              <a:t> research </a:t>
            </a:r>
          </a:p>
          <a:p>
            <a:pPr lvl="1"/>
            <a:r>
              <a:rPr lang="en-US" sz="2600" dirty="0"/>
              <a:t>ESL vs EFL settings</a:t>
            </a:r>
          </a:p>
          <a:p>
            <a:pPr lvl="1"/>
            <a:r>
              <a:rPr lang="en-US" sz="2600" dirty="0"/>
              <a:t>Incomplete data</a:t>
            </a:r>
          </a:p>
        </p:txBody>
      </p:sp>
      <p:sp>
        <p:nvSpPr>
          <p:cNvPr id="2" name="Rounded Rectangle 1">
            <a:extLst>
              <a:ext uri="{FF2B5EF4-FFF2-40B4-BE49-F238E27FC236}">
                <a16:creationId xmlns:a16="http://schemas.microsoft.com/office/drawing/2014/main" id="{A1881A8F-60D4-8747-B95D-DE91A8DBF768}"/>
              </a:ext>
            </a:extLst>
          </p:cNvPr>
          <p:cNvSpPr/>
          <p:nvPr/>
        </p:nvSpPr>
        <p:spPr>
          <a:xfrm>
            <a:off x="2959494" y="2838729"/>
            <a:ext cx="6273009" cy="2965621"/>
          </a:xfrm>
          <a:prstGeom prst="roundRect">
            <a:avLst>
              <a:gd name="adj" fmla="val 183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a:t>Recent research</a:t>
            </a:r>
          </a:p>
          <a:p>
            <a:pPr algn="ctr"/>
            <a:r>
              <a:rPr lang="en-US" sz="3200" dirty="0"/>
              <a:t>Conclusion: </a:t>
            </a:r>
          </a:p>
          <a:p>
            <a:pPr algn="ctr"/>
            <a:r>
              <a:rPr lang="en-US" sz="3200" dirty="0"/>
              <a:t>Any feedback &gt; no feedback</a:t>
            </a:r>
          </a:p>
          <a:p>
            <a:pPr algn="ctr"/>
            <a:r>
              <a:rPr lang="en-US" sz="3200" dirty="0"/>
              <a:t>New focus:</a:t>
            </a:r>
          </a:p>
          <a:p>
            <a:pPr algn="ctr"/>
            <a:r>
              <a:rPr lang="en-US" sz="3200" dirty="0"/>
              <a:t>Contextual things</a:t>
            </a:r>
          </a:p>
        </p:txBody>
      </p:sp>
    </p:spTree>
    <p:extLst>
      <p:ext uri="{BB962C8B-B14F-4D97-AF65-F5344CB8AC3E}">
        <p14:creationId xmlns:p14="http://schemas.microsoft.com/office/powerpoint/2010/main" val="24069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dissolve">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dissolve">
                                      <p:cBhvr>
                                        <p:cTn id="47" dur="500"/>
                                        <p:tgtEl>
                                          <p:spTgt spid="2">
                                            <p:txEl>
                                              <p:pRg st="1" end="1"/>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dissolve">
                                      <p:cBhvr>
                                        <p:cTn id="50" dur="500"/>
                                        <p:tgtEl>
                                          <p:spTgt spid="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dissolve">
                                      <p:cBhvr>
                                        <p:cTn id="55" dur="500"/>
                                        <p:tgtEl>
                                          <p:spTgt spid="2">
                                            <p:txEl>
                                              <p:pRg st="3" end="3"/>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2">
                                            <p:txEl>
                                              <p:pRg st="4" end="4"/>
                                            </p:txEl>
                                          </p:spTgt>
                                        </p:tgtEl>
                                        <p:attrNameLst>
                                          <p:attrName>style.visibility</p:attrName>
                                        </p:attrNameLst>
                                      </p:cBhvr>
                                      <p:to>
                                        <p:strVal val="visible"/>
                                      </p:to>
                                    </p:set>
                                    <p:animEffect transition="in" filter="dissolve">
                                      <p:cBhvr>
                                        <p:cTn id="5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63F1-6CF3-314A-847B-4533E5592AC3}"/>
              </a:ext>
            </a:extLst>
          </p:cNvPr>
          <p:cNvSpPr>
            <a:spLocks noGrp="1"/>
          </p:cNvSpPr>
          <p:nvPr>
            <p:ph type="title"/>
          </p:nvPr>
        </p:nvSpPr>
        <p:spPr/>
        <p:txBody>
          <a:bodyPr>
            <a:normAutofit/>
          </a:bodyPr>
          <a:lstStyle/>
          <a:p>
            <a:r>
              <a:rPr lang="en-US" dirty="0"/>
              <a:t>Error types</a:t>
            </a:r>
          </a:p>
        </p:txBody>
      </p:sp>
      <p:sp>
        <p:nvSpPr>
          <p:cNvPr id="4" name="Text Placeholder 3">
            <a:extLst>
              <a:ext uri="{FF2B5EF4-FFF2-40B4-BE49-F238E27FC236}">
                <a16:creationId xmlns:a16="http://schemas.microsoft.com/office/drawing/2014/main" id="{D143D048-8C7D-4C41-87CE-3426B5A42CA8}"/>
              </a:ext>
            </a:extLst>
          </p:cNvPr>
          <p:cNvSpPr>
            <a:spLocks noGrp="1"/>
          </p:cNvSpPr>
          <p:nvPr>
            <p:ph type="body" idx="1"/>
          </p:nvPr>
        </p:nvSpPr>
        <p:spPr>
          <a:xfrm>
            <a:off x="887219" y="2077894"/>
            <a:ext cx="5087075" cy="536005"/>
          </a:xfrm>
        </p:spPr>
        <p:txBody>
          <a:bodyPr/>
          <a:lstStyle/>
          <a:p>
            <a:r>
              <a:rPr lang="en-US" sz="3200" dirty="0"/>
              <a:t>Global/Local</a:t>
            </a:r>
          </a:p>
        </p:txBody>
      </p:sp>
      <p:sp>
        <p:nvSpPr>
          <p:cNvPr id="5" name="Content Placeholder 4">
            <a:extLst>
              <a:ext uri="{FF2B5EF4-FFF2-40B4-BE49-F238E27FC236}">
                <a16:creationId xmlns:a16="http://schemas.microsoft.com/office/drawing/2014/main" id="{C6A140A6-D1A3-334B-866E-028F70337037}"/>
              </a:ext>
            </a:extLst>
          </p:cNvPr>
          <p:cNvSpPr>
            <a:spLocks noGrp="1"/>
          </p:cNvSpPr>
          <p:nvPr>
            <p:ph sz="half" idx="2"/>
          </p:nvPr>
        </p:nvSpPr>
        <p:spPr>
          <a:xfrm>
            <a:off x="581194" y="2753053"/>
            <a:ext cx="5393100" cy="3796027"/>
          </a:xfrm>
        </p:spPr>
        <p:txBody>
          <a:bodyPr>
            <a:normAutofit fontScale="92500"/>
          </a:bodyPr>
          <a:lstStyle/>
          <a:p>
            <a:pPr marL="0" indent="0">
              <a:buNone/>
            </a:pPr>
            <a:r>
              <a:rPr lang="en-US" sz="3200" dirty="0"/>
              <a:t>Global:</a:t>
            </a:r>
          </a:p>
          <a:p>
            <a:r>
              <a:rPr lang="en-US" sz="3200" dirty="0"/>
              <a:t>Impedes comprehensibility</a:t>
            </a:r>
          </a:p>
          <a:p>
            <a:pPr marL="0" indent="0">
              <a:buNone/>
            </a:pPr>
            <a:r>
              <a:rPr lang="en-US" sz="3200" dirty="0"/>
              <a:t>Local:</a:t>
            </a:r>
          </a:p>
          <a:p>
            <a:r>
              <a:rPr lang="en-US" sz="3200" dirty="0"/>
              <a:t>Does not impede comprehensibility </a:t>
            </a:r>
          </a:p>
          <a:p>
            <a:pPr marL="0" indent="0">
              <a:buNone/>
            </a:pPr>
            <a:r>
              <a:rPr lang="en-US" sz="3200" dirty="0"/>
              <a:t>Same error can be global or local</a:t>
            </a:r>
          </a:p>
        </p:txBody>
      </p:sp>
      <p:sp>
        <p:nvSpPr>
          <p:cNvPr id="6" name="Text Placeholder 5">
            <a:extLst>
              <a:ext uri="{FF2B5EF4-FFF2-40B4-BE49-F238E27FC236}">
                <a16:creationId xmlns:a16="http://schemas.microsoft.com/office/drawing/2014/main" id="{B1A43C48-2C50-DE41-B796-BA4FF4253551}"/>
              </a:ext>
            </a:extLst>
          </p:cNvPr>
          <p:cNvSpPr>
            <a:spLocks noGrp="1"/>
          </p:cNvSpPr>
          <p:nvPr>
            <p:ph type="body" sz="quarter" idx="3"/>
          </p:nvPr>
        </p:nvSpPr>
        <p:spPr>
          <a:xfrm>
            <a:off x="6523735" y="2077894"/>
            <a:ext cx="5087073" cy="553373"/>
          </a:xfrm>
        </p:spPr>
        <p:txBody>
          <a:bodyPr/>
          <a:lstStyle/>
          <a:p>
            <a:r>
              <a:rPr lang="en-US" sz="3200" dirty="0"/>
              <a:t>Treatable/Untreatable</a:t>
            </a:r>
          </a:p>
        </p:txBody>
      </p:sp>
      <p:sp>
        <p:nvSpPr>
          <p:cNvPr id="7" name="Content Placeholder 6">
            <a:extLst>
              <a:ext uri="{FF2B5EF4-FFF2-40B4-BE49-F238E27FC236}">
                <a16:creationId xmlns:a16="http://schemas.microsoft.com/office/drawing/2014/main" id="{BB32DA0B-079A-DA45-BD34-8133BFF27C83}"/>
              </a:ext>
            </a:extLst>
          </p:cNvPr>
          <p:cNvSpPr>
            <a:spLocks noGrp="1"/>
          </p:cNvSpPr>
          <p:nvPr>
            <p:ph sz="quarter" idx="4"/>
          </p:nvPr>
        </p:nvSpPr>
        <p:spPr>
          <a:xfrm>
            <a:off x="5974294" y="2753053"/>
            <a:ext cx="6217706" cy="3660099"/>
          </a:xfrm>
        </p:spPr>
        <p:txBody>
          <a:bodyPr>
            <a:noAutofit/>
          </a:bodyPr>
          <a:lstStyle/>
          <a:p>
            <a:pPr marL="0" indent="0">
              <a:buNone/>
            </a:pPr>
            <a:r>
              <a:rPr lang="en-US" sz="2800" dirty="0"/>
              <a:t>Treatable:</a:t>
            </a:r>
          </a:p>
          <a:p>
            <a:r>
              <a:rPr lang="en-US" sz="2800" dirty="0"/>
              <a:t>Rule-based, easily addressed/fixed</a:t>
            </a:r>
          </a:p>
          <a:p>
            <a:r>
              <a:rPr lang="en-US" sz="2800" dirty="0"/>
              <a:t>Ex. Verb tense, subject-verb agreement </a:t>
            </a:r>
          </a:p>
          <a:p>
            <a:pPr marL="0" indent="0">
              <a:buNone/>
            </a:pPr>
            <a:r>
              <a:rPr lang="en-US" sz="2800" dirty="0"/>
              <a:t>Untreatable:</a:t>
            </a:r>
          </a:p>
          <a:p>
            <a:r>
              <a:rPr lang="en-US" sz="2800" dirty="0"/>
              <a:t>Idiosyncratic, nuanced, requires explaining </a:t>
            </a:r>
          </a:p>
          <a:p>
            <a:r>
              <a:rPr lang="en-US" sz="2800" dirty="0"/>
              <a:t>Ex. Word choice, sentence structure </a:t>
            </a:r>
          </a:p>
        </p:txBody>
      </p:sp>
    </p:spTree>
    <p:extLst>
      <p:ext uri="{BB962C8B-B14F-4D97-AF65-F5344CB8AC3E}">
        <p14:creationId xmlns:p14="http://schemas.microsoft.com/office/powerpoint/2010/main" val="30248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ssolv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ssolv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dissolv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dissolv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dissolv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dissolv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dissolv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dissolve">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dissolve">
                                      <p:cBhvr>
                                        <p:cTn id="6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F2E3E5-802A-EA43-B513-CC18659ED369}"/>
              </a:ext>
            </a:extLst>
          </p:cNvPr>
          <p:cNvSpPr>
            <a:spLocks noGrp="1"/>
          </p:cNvSpPr>
          <p:nvPr>
            <p:ph type="title"/>
          </p:nvPr>
        </p:nvSpPr>
        <p:spPr>
          <a:xfrm>
            <a:off x="8369643" y="1037967"/>
            <a:ext cx="3054091" cy="4709131"/>
          </a:xfrm>
        </p:spPr>
        <p:txBody>
          <a:bodyPr anchor="ctr">
            <a:normAutofit/>
          </a:bodyPr>
          <a:lstStyle/>
          <a:p>
            <a:r>
              <a:rPr lang="en-US" sz="3600" dirty="0">
                <a:solidFill>
                  <a:srgbClr val="FFFEFF"/>
                </a:solidFill>
              </a:rPr>
              <a:t>Types of Feedback</a:t>
            </a:r>
          </a:p>
        </p:txBody>
      </p:sp>
      <p:sp>
        <p:nvSpPr>
          <p:cNvPr id="3" name="Rounded Rectangle 2">
            <a:extLst>
              <a:ext uri="{FF2B5EF4-FFF2-40B4-BE49-F238E27FC236}">
                <a16:creationId xmlns:a16="http://schemas.microsoft.com/office/drawing/2014/main" id="{E58BCC65-0D8E-3D41-B0EB-895008F6A2D4}"/>
              </a:ext>
            </a:extLst>
          </p:cNvPr>
          <p:cNvSpPr/>
          <p:nvPr/>
        </p:nvSpPr>
        <p:spPr>
          <a:xfrm>
            <a:off x="59063" y="601363"/>
            <a:ext cx="7924022" cy="6256637"/>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dirty="0">
                <a:solidFill>
                  <a:schemeClr val="bg1"/>
                </a:solidFill>
              </a:rPr>
              <a:t>Comprehensive/Selective</a:t>
            </a:r>
          </a:p>
          <a:p>
            <a:pPr algn="ctr"/>
            <a:endParaRPr lang="en-US" sz="4000" dirty="0">
              <a:ln>
                <a:solidFill>
                  <a:schemeClr val="tx1"/>
                </a:solidFill>
              </a:ln>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p:txBody>
      </p:sp>
      <p:sp>
        <p:nvSpPr>
          <p:cNvPr id="9" name="Freeform 8">
            <a:extLst>
              <a:ext uri="{FF2B5EF4-FFF2-40B4-BE49-F238E27FC236}">
                <a16:creationId xmlns:a16="http://schemas.microsoft.com/office/drawing/2014/main" id="{C877A7BA-2F98-8141-A7D6-298A3DFC2833}"/>
              </a:ext>
            </a:extLst>
          </p:cNvPr>
          <p:cNvSpPr/>
          <p:nvPr/>
        </p:nvSpPr>
        <p:spPr>
          <a:xfrm>
            <a:off x="416338" y="1974976"/>
            <a:ext cx="3068542" cy="1510017"/>
          </a:xfrm>
          <a:custGeom>
            <a:avLst/>
            <a:gdLst>
              <a:gd name="connsiteX0" fmla="*/ 0 w 3513190"/>
              <a:gd name="connsiteY0" fmla="*/ 175660 h 1756595"/>
              <a:gd name="connsiteX1" fmla="*/ 175660 w 3513190"/>
              <a:gd name="connsiteY1" fmla="*/ 0 h 1756595"/>
              <a:gd name="connsiteX2" fmla="*/ 3337531 w 3513190"/>
              <a:gd name="connsiteY2" fmla="*/ 0 h 1756595"/>
              <a:gd name="connsiteX3" fmla="*/ 3513191 w 3513190"/>
              <a:gd name="connsiteY3" fmla="*/ 175660 h 1756595"/>
              <a:gd name="connsiteX4" fmla="*/ 3513190 w 3513190"/>
              <a:gd name="connsiteY4" fmla="*/ 1580936 h 1756595"/>
              <a:gd name="connsiteX5" fmla="*/ 3337530 w 3513190"/>
              <a:gd name="connsiteY5" fmla="*/ 1756596 h 1756595"/>
              <a:gd name="connsiteX6" fmla="*/ 175660 w 3513190"/>
              <a:gd name="connsiteY6" fmla="*/ 1756595 h 1756595"/>
              <a:gd name="connsiteX7" fmla="*/ 0 w 3513190"/>
              <a:gd name="connsiteY7" fmla="*/ 1580935 h 1756595"/>
              <a:gd name="connsiteX8" fmla="*/ 0 w 3513190"/>
              <a:gd name="connsiteY8" fmla="*/ 175660 h 17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190" h="1756595">
                <a:moveTo>
                  <a:pt x="0" y="175660"/>
                </a:moveTo>
                <a:cubicBezTo>
                  <a:pt x="0" y="78646"/>
                  <a:pt x="78646" y="0"/>
                  <a:pt x="175660" y="0"/>
                </a:cubicBezTo>
                <a:lnTo>
                  <a:pt x="3337531" y="0"/>
                </a:lnTo>
                <a:cubicBezTo>
                  <a:pt x="3434545" y="0"/>
                  <a:pt x="3513191" y="78646"/>
                  <a:pt x="3513191" y="175660"/>
                </a:cubicBezTo>
                <a:cubicBezTo>
                  <a:pt x="3513191" y="644085"/>
                  <a:pt x="3513190" y="1112511"/>
                  <a:pt x="3513190" y="1580936"/>
                </a:cubicBezTo>
                <a:cubicBezTo>
                  <a:pt x="3513190" y="1677950"/>
                  <a:pt x="3434544" y="1756596"/>
                  <a:pt x="3337530" y="1756596"/>
                </a:cubicBezTo>
                <a:lnTo>
                  <a:pt x="175660" y="1756595"/>
                </a:lnTo>
                <a:cubicBezTo>
                  <a:pt x="78646" y="1756595"/>
                  <a:pt x="0" y="1677949"/>
                  <a:pt x="0" y="1580935"/>
                </a:cubicBezTo>
                <a:lnTo>
                  <a:pt x="0" y="17566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3199" tIns="83199" rIns="83199" bIns="83199" numCol="1" spcCol="1270" anchor="ctr" anchorCtr="0">
            <a:noAutofit/>
          </a:bodyPr>
          <a:lstStyle/>
          <a:p>
            <a:pPr marL="0" lvl="0" indent="0" algn="ctr" defTabSz="2222500">
              <a:lnSpc>
                <a:spcPct val="90000"/>
              </a:lnSpc>
              <a:spcBef>
                <a:spcPct val="0"/>
              </a:spcBef>
              <a:spcAft>
                <a:spcPct val="35000"/>
              </a:spcAft>
              <a:buNone/>
            </a:pPr>
            <a:r>
              <a:rPr lang="en-US" sz="5000" kern="1200" dirty="0"/>
              <a:t>Direct</a:t>
            </a:r>
          </a:p>
        </p:txBody>
      </p:sp>
      <p:sp>
        <p:nvSpPr>
          <p:cNvPr id="11" name="Freeform 10">
            <a:extLst>
              <a:ext uri="{FF2B5EF4-FFF2-40B4-BE49-F238E27FC236}">
                <a16:creationId xmlns:a16="http://schemas.microsoft.com/office/drawing/2014/main" id="{848CE47B-6E3C-054D-9610-DE3F2B00D3B8}"/>
              </a:ext>
            </a:extLst>
          </p:cNvPr>
          <p:cNvSpPr/>
          <p:nvPr/>
        </p:nvSpPr>
        <p:spPr>
          <a:xfrm>
            <a:off x="412893" y="3584812"/>
            <a:ext cx="3068542" cy="1510017"/>
          </a:xfrm>
          <a:custGeom>
            <a:avLst/>
            <a:gdLst>
              <a:gd name="connsiteX0" fmla="*/ 0 w 3513190"/>
              <a:gd name="connsiteY0" fmla="*/ 175660 h 1756595"/>
              <a:gd name="connsiteX1" fmla="*/ 175660 w 3513190"/>
              <a:gd name="connsiteY1" fmla="*/ 0 h 1756595"/>
              <a:gd name="connsiteX2" fmla="*/ 3337531 w 3513190"/>
              <a:gd name="connsiteY2" fmla="*/ 0 h 1756595"/>
              <a:gd name="connsiteX3" fmla="*/ 3513191 w 3513190"/>
              <a:gd name="connsiteY3" fmla="*/ 175660 h 1756595"/>
              <a:gd name="connsiteX4" fmla="*/ 3513190 w 3513190"/>
              <a:gd name="connsiteY4" fmla="*/ 1580936 h 1756595"/>
              <a:gd name="connsiteX5" fmla="*/ 3337530 w 3513190"/>
              <a:gd name="connsiteY5" fmla="*/ 1756596 h 1756595"/>
              <a:gd name="connsiteX6" fmla="*/ 175660 w 3513190"/>
              <a:gd name="connsiteY6" fmla="*/ 1756595 h 1756595"/>
              <a:gd name="connsiteX7" fmla="*/ 0 w 3513190"/>
              <a:gd name="connsiteY7" fmla="*/ 1580935 h 1756595"/>
              <a:gd name="connsiteX8" fmla="*/ 0 w 3513190"/>
              <a:gd name="connsiteY8" fmla="*/ 175660 h 17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190" h="1756595">
                <a:moveTo>
                  <a:pt x="0" y="175660"/>
                </a:moveTo>
                <a:cubicBezTo>
                  <a:pt x="0" y="78646"/>
                  <a:pt x="78646" y="0"/>
                  <a:pt x="175660" y="0"/>
                </a:cubicBezTo>
                <a:lnTo>
                  <a:pt x="3337531" y="0"/>
                </a:lnTo>
                <a:cubicBezTo>
                  <a:pt x="3434545" y="0"/>
                  <a:pt x="3513191" y="78646"/>
                  <a:pt x="3513191" y="175660"/>
                </a:cubicBezTo>
                <a:cubicBezTo>
                  <a:pt x="3513191" y="644085"/>
                  <a:pt x="3513190" y="1112511"/>
                  <a:pt x="3513190" y="1580936"/>
                </a:cubicBezTo>
                <a:cubicBezTo>
                  <a:pt x="3513190" y="1677950"/>
                  <a:pt x="3434544" y="1756596"/>
                  <a:pt x="3337530" y="1756596"/>
                </a:cubicBezTo>
                <a:lnTo>
                  <a:pt x="175660" y="1756595"/>
                </a:lnTo>
                <a:cubicBezTo>
                  <a:pt x="78646" y="1756595"/>
                  <a:pt x="0" y="1677949"/>
                  <a:pt x="0" y="1580935"/>
                </a:cubicBezTo>
                <a:lnTo>
                  <a:pt x="0" y="17566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3199" tIns="83199" rIns="83199" bIns="83199" numCol="1" spcCol="1270" anchor="ctr" anchorCtr="0">
            <a:noAutofit/>
          </a:bodyPr>
          <a:lstStyle/>
          <a:p>
            <a:pPr marL="0" lvl="0" indent="0" algn="ctr" defTabSz="2222500">
              <a:lnSpc>
                <a:spcPct val="90000"/>
              </a:lnSpc>
              <a:spcBef>
                <a:spcPct val="0"/>
              </a:spcBef>
              <a:spcAft>
                <a:spcPct val="35000"/>
              </a:spcAft>
              <a:buNone/>
            </a:pPr>
            <a:r>
              <a:rPr lang="en-US" sz="5000" kern="1200" dirty="0"/>
              <a:t>Indirect</a:t>
            </a:r>
          </a:p>
        </p:txBody>
      </p:sp>
      <p:sp>
        <p:nvSpPr>
          <p:cNvPr id="13" name="Freeform 12">
            <a:extLst>
              <a:ext uri="{FF2B5EF4-FFF2-40B4-BE49-F238E27FC236}">
                <a16:creationId xmlns:a16="http://schemas.microsoft.com/office/drawing/2014/main" id="{A04C0446-3B18-7447-9D96-257B6FE70B66}"/>
              </a:ext>
            </a:extLst>
          </p:cNvPr>
          <p:cNvSpPr/>
          <p:nvPr/>
        </p:nvSpPr>
        <p:spPr>
          <a:xfrm rot="20008521">
            <a:off x="3470752" y="3987942"/>
            <a:ext cx="1570593" cy="57832"/>
          </a:xfrm>
          <a:custGeom>
            <a:avLst/>
            <a:gdLst>
              <a:gd name="connsiteX0" fmla="*/ 0 w 1570593"/>
              <a:gd name="connsiteY0" fmla="*/ 28916 h 57832"/>
              <a:gd name="connsiteX1" fmla="*/ 1570593 w 1570593"/>
              <a:gd name="connsiteY1" fmla="*/ 28916 h 57832"/>
            </a:gdLst>
            <a:ahLst/>
            <a:cxnLst>
              <a:cxn ang="0">
                <a:pos x="connsiteX0" y="connsiteY0"/>
              </a:cxn>
              <a:cxn ang="0">
                <a:pos x="connsiteX1" y="connsiteY1"/>
              </a:cxn>
            </a:cxnLst>
            <a:rect l="l" t="t" r="r" b="b"/>
            <a:pathLst>
              <a:path w="1570593" h="57832">
                <a:moveTo>
                  <a:pt x="0" y="28916"/>
                </a:moveTo>
                <a:lnTo>
                  <a:pt x="1570593" y="2891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758730" tIns="-10349" rIns="758733" bIns="-1034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Freeform 13">
            <a:extLst>
              <a:ext uri="{FF2B5EF4-FFF2-40B4-BE49-F238E27FC236}">
                <a16:creationId xmlns:a16="http://schemas.microsoft.com/office/drawing/2014/main" id="{EFA695B0-7E9C-0E4C-9B27-A3BD0A4881E9}"/>
              </a:ext>
            </a:extLst>
          </p:cNvPr>
          <p:cNvSpPr/>
          <p:nvPr/>
        </p:nvSpPr>
        <p:spPr>
          <a:xfrm>
            <a:off x="4971600" y="3118551"/>
            <a:ext cx="2519308" cy="1139310"/>
          </a:xfrm>
          <a:custGeom>
            <a:avLst/>
            <a:gdLst>
              <a:gd name="connsiteX0" fmla="*/ 0 w 2519308"/>
              <a:gd name="connsiteY0" fmla="*/ 113931 h 1139310"/>
              <a:gd name="connsiteX1" fmla="*/ 113931 w 2519308"/>
              <a:gd name="connsiteY1" fmla="*/ 0 h 1139310"/>
              <a:gd name="connsiteX2" fmla="*/ 2405377 w 2519308"/>
              <a:gd name="connsiteY2" fmla="*/ 0 h 1139310"/>
              <a:gd name="connsiteX3" fmla="*/ 2519308 w 2519308"/>
              <a:gd name="connsiteY3" fmla="*/ 113931 h 1139310"/>
              <a:gd name="connsiteX4" fmla="*/ 2519308 w 2519308"/>
              <a:gd name="connsiteY4" fmla="*/ 1025379 h 1139310"/>
              <a:gd name="connsiteX5" fmla="*/ 2405377 w 2519308"/>
              <a:gd name="connsiteY5" fmla="*/ 1139310 h 1139310"/>
              <a:gd name="connsiteX6" fmla="*/ 113931 w 2519308"/>
              <a:gd name="connsiteY6" fmla="*/ 1139310 h 1139310"/>
              <a:gd name="connsiteX7" fmla="*/ 0 w 2519308"/>
              <a:gd name="connsiteY7" fmla="*/ 1025379 h 1139310"/>
              <a:gd name="connsiteX8" fmla="*/ 0 w 2519308"/>
              <a:gd name="connsiteY8" fmla="*/ 113931 h 113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308" h="1139310">
                <a:moveTo>
                  <a:pt x="0" y="113931"/>
                </a:moveTo>
                <a:cubicBezTo>
                  <a:pt x="0" y="51009"/>
                  <a:pt x="51009" y="0"/>
                  <a:pt x="113931" y="0"/>
                </a:cubicBezTo>
                <a:lnTo>
                  <a:pt x="2405377" y="0"/>
                </a:lnTo>
                <a:cubicBezTo>
                  <a:pt x="2468299" y="0"/>
                  <a:pt x="2519308" y="51009"/>
                  <a:pt x="2519308" y="113931"/>
                </a:cubicBezTo>
                <a:lnTo>
                  <a:pt x="2519308" y="1025379"/>
                </a:lnTo>
                <a:cubicBezTo>
                  <a:pt x="2519308" y="1088301"/>
                  <a:pt x="2468299" y="1139310"/>
                  <a:pt x="2405377" y="1139310"/>
                </a:cubicBezTo>
                <a:lnTo>
                  <a:pt x="113931" y="1139310"/>
                </a:lnTo>
                <a:cubicBezTo>
                  <a:pt x="51009" y="1139310"/>
                  <a:pt x="0" y="1088301"/>
                  <a:pt x="0" y="1025379"/>
                </a:cubicBezTo>
                <a:lnTo>
                  <a:pt x="0" y="11393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5119" tIns="65119" rIns="65119" bIns="65119" numCol="1" spcCol="1270" anchor="ctr" anchorCtr="0">
            <a:noAutofit/>
          </a:bodyPr>
          <a:lstStyle/>
          <a:p>
            <a:pPr marL="0" lvl="0" indent="0" algn="ctr" defTabSz="2222500">
              <a:lnSpc>
                <a:spcPct val="90000"/>
              </a:lnSpc>
              <a:spcBef>
                <a:spcPct val="0"/>
              </a:spcBef>
              <a:spcAft>
                <a:spcPct val="35000"/>
              </a:spcAft>
              <a:buNone/>
            </a:pPr>
            <a:r>
              <a:rPr lang="en-US" sz="5000" kern="1200" dirty="0"/>
              <a:t>Coded</a:t>
            </a:r>
          </a:p>
        </p:txBody>
      </p:sp>
      <p:sp>
        <p:nvSpPr>
          <p:cNvPr id="15" name="Freeform 14">
            <a:extLst>
              <a:ext uri="{FF2B5EF4-FFF2-40B4-BE49-F238E27FC236}">
                <a16:creationId xmlns:a16="http://schemas.microsoft.com/office/drawing/2014/main" id="{895960FB-327F-884C-B63A-8F7B9D6D0BFA}"/>
              </a:ext>
            </a:extLst>
          </p:cNvPr>
          <p:cNvSpPr/>
          <p:nvPr/>
        </p:nvSpPr>
        <p:spPr>
          <a:xfrm rot="1591479">
            <a:off x="3470752" y="4689342"/>
            <a:ext cx="1570593" cy="57832"/>
          </a:xfrm>
          <a:custGeom>
            <a:avLst/>
            <a:gdLst>
              <a:gd name="connsiteX0" fmla="*/ 0 w 1570593"/>
              <a:gd name="connsiteY0" fmla="*/ 28916 h 57832"/>
              <a:gd name="connsiteX1" fmla="*/ 1570593 w 1570593"/>
              <a:gd name="connsiteY1" fmla="*/ 28916 h 57832"/>
            </a:gdLst>
            <a:ahLst/>
            <a:cxnLst>
              <a:cxn ang="0">
                <a:pos x="connsiteX0" y="connsiteY0"/>
              </a:cxn>
              <a:cxn ang="0">
                <a:pos x="connsiteX1" y="connsiteY1"/>
              </a:cxn>
            </a:cxnLst>
            <a:rect l="l" t="t" r="r" b="b"/>
            <a:pathLst>
              <a:path w="1570593" h="57832">
                <a:moveTo>
                  <a:pt x="0" y="28916"/>
                </a:moveTo>
                <a:lnTo>
                  <a:pt x="1570593" y="2891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758730" tIns="-10349" rIns="758733" bIns="-1034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15">
            <a:extLst>
              <a:ext uri="{FF2B5EF4-FFF2-40B4-BE49-F238E27FC236}">
                <a16:creationId xmlns:a16="http://schemas.microsoft.com/office/drawing/2014/main" id="{1E33E01A-39B1-8F46-AD57-DA8DD5DF1867}"/>
              </a:ext>
            </a:extLst>
          </p:cNvPr>
          <p:cNvSpPr/>
          <p:nvPr/>
        </p:nvSpPr>
        <p:spPr>
          <a:xfrm>
            <a:off x="4976884" y="4525174"/>
            <a:ext cx="2519308" cy="1139310"/>
          </a:xfrm>
          <a:custGeom>
            <a:avLst/>
            <a:gdLst>
              <a:gd name="connsiteX0" fmla="*/ 0 w 2519308"/>
              <a:gd name="connsiteY0" fmla="*/ 113931 h 1139310"/>
              <a:gd name="connsiteX1" fmla="*/ 113931 w 2519308"/>
              <a:gd name="connsiteY1" fmla="*/ 0 h 1139310"/>
              <a:gd name="connsiteX2" fmla="*/ 2405377 w 2519308"/>
              <a:gd name="connsiteY2" fmla="*/ 0 h 1139310"/>
              <a:gd name="connsiteX3" fmla="*/ 2519308 w 2519308"/>
              <a:gd name="connsiteY3" fmla="*/ 113931 h 1139310"/>
              <a:gd name="connsiteX4" fmla="*/ 2519308 w 2519308"/>
              <a:gd name="connsiteY4" fmla="*/ 1025379 h 1139310"/>
              <a:gd name="connsiteX5" fmla="*/ 2405377 w 2519308"/>
              <a:gd name="connsiteY5" fmla="*/ 1139310 h 1139310"/>
              <a:gd name="connsiteX6" fmla="*/ 113931 w 2519308"/>
              <a:gd name="connsiteY6" fmla="*/ 1139310 h 1139310"/>
              <a:gd name="connsiteX7" fmla="*/ 0 w 2519308"/>
              <a:gd name="connsiteY7" fmla="*/ 1025379 h 1139310"/>
              <a:gd name="connsiteX8" fmla="*/ 0 w 2519308"/>
              <a:gd name="connsiteY8" fmla="*/ 113931 h 113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308" h="1139310">
                <a:moveTo>
                  <a:pt x="0" y="113931"/>
                </a:moveTo>
                <a:cubicBezTo>
                  <a:pt x="0" y="51009"/>
                  <a:pt x="51009" y="0"/>
                  <a:pt x="113931" y="0"/>
                </a:cubicBezTo>
                <a:lnTo>
                  <a:pt x="2405377" y="0"/>
                </a:lnTo>
                <a:cubicBezTo>
                  <a:pt x="2468299" y="0"/>
                  <a:pt x="2519308" y="51009"/>
                  <a:pt x="2519308" y="113931"/>
                </a:cubicBezTo>
                <a:lnTo>
                  <a:pt x="2519308" y="1025379"/>
                </a:lnTo>
                <a:cubicBezTo>
                  <a:pt x="2519308" y="1088301"/>
                  <a:pt x="2468299" y="1139310"/>
                  <a:pt x="2405377" y="1139310"/>
                </a:cubicBezTo>
                <a:lnTo>
                  <a:pt x="113931" y="1139310"/>
                </a:lnTo>
                <a:cubicBezTo>
                  <a:pt x="51009" y="1139310"/>
                  <a:pt x="0" y="1088301"/>
                  <a:pt x="0" y="1025379"/>
                </a:cubicBezTo>
                <a:lnTo>
                  <a:pt x="0" y="11393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5119" tIns="65119" rIns="65119" bIns="65119" numCol="1" spcCol="1270" anchor="ctr" anchorCtr="0">
            <a:noAutofit/>
          </a:bodyPr>
          <a:lstStyle/>
          <a:p>
            <a:pPr marL="0" lvl="0" indent="0" algn="ctr" defTabSz="2222500">
              <a:lnSpc>
                <a:spcPct val="90000"/>
              </a:lnSpc>
              <a:spcBef>
                <a:spcPct val="0"/>
              </a:spcBef>
              <a:spcAft>
                <a:spcPct val="35000"/>
              </a:spcAft>
              <a:buNone/>
            </a:pPr>
            <a:r>
              <a:rPr lang="en-US" sz="5000" kern="1200" dirty="0"/>
              <a:t>Uncoded</a:t>
            </a:r>
          </a:p>
        </p:txBody>
      </p:sp>
      <p:sp>
        <p:nvSpPr>
          <p:cNvPr id="17" name="Freeform 16">
            <a:extLst>
              <a:ext uri="{FF2B5EF4-FFF2-40B4-BE49-F238E27FC236}">
                <a16:creationId xmlns:a16="http://schemas.microsoft.com/office/drawing/2014/main" id="{06F856C4-39BF-9443-9DA7-942D7842ACDE}"/>
              </a:ext>
            </a:extLst>
          </p:cNvPr>
          <p:cNvSpPr/>
          <p:nvPr/>
        </p:nvSpPr>
        <p:spPr>
          <a:xfrm>
            <a:off x="572036" y="5199288"/>
            <a:ext cx="2811891" cy="1139311"/>
          </a:xfrm>
          <a:custGeom>
            <a:avLst/>
            <a:gdLst>
              <a:gd name="connsiteX0" fmla="*/ 0 w 3513190"/>
              <a:gd name="connsiteY0" fmla="*/ 175660 h 1756595"/>
              <a:gd name="connsiteX1" fmla="*/ 175660 w 3513190"/>
              <a:gd name="connsiteY1" fmla="*/ 0 h 1756595"/>
              <a:gd name="connsiteX2" fmla="*/ 3337531 w 3513190"/>
              <a:gd name="connsiteY2" fmla="*/ 0 h 1756595"/>
              <a:gd name="connsiteX3" fmla="*/ 3513191 w 3513190"/>
              <a:gd name="connsiteY3" fmla="*/ 175660 h 1756595"/>
              <a:gd name="connsiteX4" fmla="*/ 3513190 w 3513190"/>
              <a:gd name="connsiteY4" fmla="*/ 1580936 h 1756595"/>
              <a:gd name="connsiteX5" fmla="*/ 3337530 w 3513190"/>
              <a:gd name="connsiteY5" fmla="*/ 1756596 h 1756595"/>
              <a:gd name="connsiteX6" fmla="*/ 175660 w 3513190"/>
              <a:gd name="connsiteY6" fmla="*/ 1756595 h 1756595"/>
              <a:gd name="connsiteX7" fmla="*/ 0 w 3513190"/>
              <a:gd name="connsiteY7" fmla="*/ 1580935 h 1756595"/>
              <a:gd name="connsiteX8" fmla="*/ 0 w 3513190"/>
              <a:gd name="connsiteY8" fmla="*/ 175660 h 17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190" h="1756595">
                <a:moveTo>
                  <a:pt x="0" y="175660"/>
                </a:moveTo>
                <a:cubicBezTo>
                  <a:pt x="0" y="78646"/>
                  <a:pt x="78646" y="0"/>
                  <a:pt x="175660" y="0"/>
                </a:cubicBezTo>
                <a:lnTo>
                  <a:pt x="3337531" y="0"/>
                </a:lnTo>
                <a:cubicBezTo>
                  <a:pt x="3434545" y="0"/>
                  <a:pt x="3513191" y="78646"/>
                  <a:pt x="3513191" y="175660"/>
                </a:cubicBezTo>
                <a:cubicBezTo>
                  <a:pt x="3513191" y="644085"/>
                  <a:pt x="3513190" y="1112511"/>
                  <a:pt x="3513190" y="1580936"/>
                </a:cubicBezTo>
                <a:cubicBezTo>
                  <a:pt x="3513190" y="1677950"/>
                  <a:pt x="3434544" y="1756596"/>
                  <a:pt x="3337530" y="1756596"/>
                </a:cubicBezTo>
                <a:lnTo>
                  <a:pt x="175660" y="1756595"/>
                </a:lnTo>
                <a:cubicBezTo>
                  <a:pt x="78646" y="1756595"/>
                  <a:pt x="0" y="1677949"/>
                  <a:pt x="0" y="1580935"/>
                </a:cubicBezTo>
                <a:lnTo>
                  <a:pt x="0" y="17566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3199" tIns="83199" rIns="83199" bIns="83199" numCol="1" spcCol="1270" anchor="ctr" anchorCtr="0">
            <a:noAutofit/>
          </a:bodyPr>
          <a:lstStyle/>
          <a:p>
            <a:pPr marL="0" lvl="0" indent="0" algn="ctr" defTabSz="2222500">
              <a:lnSpc>
                <a:spcPct val="90000"/>
              </a:lnSpc>
              <a:spcBef>
                <a:spcPct val="0"/>
              </a:spcBef>
              <a:spcAft>
                <a:spcPct val="35000"/>
              </a:spcAft>
              <a:buNone/>
            </a:pPr>
            <a:r>
              <a:rPr lang="en-US" sz="3600" kern="1200" dirty="0"/>
              <a:t>Reformulation</a:t>
            </a:r>
          </a:p>
        </p:txBody>
      </p:sp>
    </p:spTree>
    <p:extLst>
      <p:ext uri="{BB962C8B-B14F-4D97-AF65-F5344CB8AC3E}">
        <p14:creationId xmlns:p14="http://schemas.microsoft.com/office/powerpoint/2010/main" val="334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6147-5A13-4F42-8CFD-6FD1E1D6A71C}"/>
              </a:ext>
            </a:extLst>
          </p:cNvPr>
          <p:cNvSpPr>
            <a:spLocks noGrp="1"/>
          </p:cNvSpPr>
          <p:nvPr>
            <p:ph type="title"/>
          </p:nvPr>
        </p:nvSpPr>
        <p:spPr/>
        <p:txBody>
          <a:bodyPr/>
          <a:lstStyle/>
          <a:p>
            <a:r>
              <a:rPr lang="en-US" dirty="0"/>
              <a:t>Direct Feedback</a:t>
            </a:r>
          </a:p>
        </p:txBody>
      </p:sp>
      <p:sp>
        <p:nvSpPr>
          <p:cNvPr id="6" name="Text Placeholder 5">
            <a:extLst>
              <a:ext uri="{FF2B5EF4-FFF2-40B4-BE49-F238E27FC236}">
                <a16:creationId xmlns:a16="http://schemas.microsoft.com/office/drawing/2014/main" id="{3968059F-A915-914D-BC4E-99FC605FE88A}"/>
              </a:ext>
            </a:extLst>
          </p:cNvPr>
          <p:cNvSpPr>
            <a:spLocks noGrp="1"/>
          </p:cNvSpPr>
          <p:nvPr>
            <p:ph type="body" idx="1"/>
          </p:nvPr>
        </p:nvSpPr>
        <p:spPr/>
        <p:txBody>
          <a:bodyPr/>
          <a:lstStyle/>
          <a:p>
            <a:r>
              <a:rPr lang="en-US" sz="3200" dirty="0"/>
              <a:t>Pros</a:t>
            </a:r>
          </a:p>
        </p:txBody>
      </p:sp>
      <p:sp>
        <p:nvSpPr>
          <p:cNvPr id="3" name="Content Placeholder 2">
            <a:extLst>
              <a:ext uri="{FF2B5EF4-FFF2-40B4-BE49-F238E27FC236}">
                <a16:creationId xmlns:a16="http://schemas.microsoft.com/office/drawing/2014/main" id="{EB80F0B5-A330-134A-B6EA-53DA07C9910C}"/>
              </a:ext>
            </a:extLst>
          </p:cNvPr>
          <p:cNvSpPr>
            <a:spLocks noGrp="1"/>
          </p:cNvSpPr>
          <p:nvPr>
            <p:ph sz="half" idx="2"/>
          </p:nvPr>
        </p:nvSpPr>
        <p:spPr/>
        <p:txBody>
          <a:bodyPr/>
          <a:lstStyle/>
          <a:p>
            <a:r>
              <a:rPr lang="en-US" sz="3200" dirty="0"/>
              <a:t>Generally preferred by both teachers and students</a:t>
            </a:r>
          </a:p>
          <a:p>
            <a:r>
              <a:rPr lang="en-US" sz="3200" dirty="0"/>
              <a:t>Easy</a:t>
            </a:r>
          </a:p>
          <a:p>
            <a:r>
              <a:rPr lang="en-US" sz="3200" dirty="0"/>
              <a:t>Low-level students</a:t>
            </a:r>
          </a:p>
        </p:txBody>
      </p:sp>
      <p:sp>
        <p:nvSpPr>
          <p:cNvPr id="7" name="Text Placeholder 6">
            <a:extLst>
              <a:ext uri="{FF2B5EF4-FFF2-40B4-BE49-F238E27FC236}">
                <a16:creationId xmlns:a16="http://schemas.microsoft.com/office/drawing/2014/main" id="{A64DF8F9-C70C-0A4D-8FD7-72E1ABAEAF3C}"/>
              </a:ext>
            </a:extLst>
          </p:cNvPr>
          <p:cNvSpPr>
            <a:spLocks noGrp="1"/>
          </p:cNvSpPr>
          <p:nvPr>
            <p:ph type="body" sz="quarter" idx="3"/>
          </p:nvPr>
        </p:nvSpPr>
        <p:spPr/>
        <p:txBody>
          <a:bodyPr/>
          <a:lstStyle/>
          <a:p>
            <a:r>
              <a:rPr lang="en-US" sz="3200" dirty="0"/>
              <a:t>Cons</a:t>
            </a:r>
          </a:p>
        </p:txBody>
      </p:sp>
      <p:sp>
        <p:nvSpPr>
          <p:cNvPr id="8" name="Content Placeholder 7">
            <a:extLst>
              <a:ext uri="{FF2B5EF4-FFF2-40B4-BE49-F238E27FC236}">
                <a16:creationId xmlns:a16="http://schemas.microsoft.com/office/drawing/2014/main" id="{22EE74F5-62D2-3645-8C1A-7F9A2633BC88}"/>
              </a:ext>
            </a:extLst>
          </p:cNvPr>
          <p:cNvSpPr>
            <a:spLocks noGrp="1"/>
          </p:cNvSpPr>
          <p:nvPr>
            <p:ph sz="quarter" idx="4"/>
          </p:nvPr>
        </p:nvSpPr>
        <p:spPr/>
        <p:txBody>
          <a:bodyPr>
            <a:normAutofit/>
          </a:bodyPr>
          <a:lstStyle/>
          <a:p>
            <a:r>
              <a:rPr lang="en-US" sz="3200" dirty="0"/>
              <a:t>Potentially less engagement</a:t>
            </a:r>
          </a:p>
          <a:p>
            <a:r>
              <a:rPr lang="en-US" sz="3200" dirty="0"/>
              <a:t>Overwhelming</a:t>
            </a:r>
          </a:p>
        </p:txBody>
      </p:sp>
      <p:sp>
        <p:nvSpPr>
          <p:cNvPr id="4" name="Rectangle 3">
            <a:extLst>
              <a:ext uri="{FF2B5EF4-FFF2-40B4-BE49-F238E27FC236}">
                <a16:creationId xmlns:a16="http://schemas.microsoft.com/office/drawing/2014/main" id="{1C1E24F3-5D67-184F-A92B-EB4FA5FD2F15}"/>
              </a:ext>
            </a:extLst>
          </p:cNvPr>
          <p:cNvSpPr/>
          <p:nvPr/>
        </p:nvSpPr>
        <p:spPr>
          <a:xfrm>
            <a:off x="4407785" y="2127626"/>
            <a:ext cx="3133013" cy="26027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t>Teacher both </a:t>
            </a:r>
            <a:r>
              <a:rPr lang="en-US" sz="3600" u="sng" dirty="0"/>
              <a:t>identifies</a:t>
            </a:r>
            <a:r>
              <a:rPr lang="en-US" sz="3600" dirty="0"/>
              <a:t> and </a:t>
            </a:r>
            <a:r>
              <a:rPr lang="en-US" sz="3600" u="sng" dirty="0"/>
              <a:t>corrects</a:t>
            </a:r>
            <a:r>
              <a:rPr lang="en-US" sz="3600" dirty="0"/>
              <a:t> errors</a:t>
            </a:r>
          </a:p>
        </p:txBody>
      </p:sp>
    </p:spTree>
    <p:extLst>
      <p:ext uri="{BB962C8B-B14F-4D97-AF65-F5344CB8AC3E}">
        <p14:creationId xmlns:p14="http://schemas.microsoft.com/office/powerpoint/2010/main" val="14861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3.95833E-6 0 L 0.38151 -0.30949 " pathEditMode="relative" rAng="0" ptsTypes="AA">
                                      <p:cBhvr>
                                        <p:cTn id="12" dur="2000" fill="hold"/>
                                        <p:tgtEl>
                                          <p:spTgt spid="4"/>
                                        </p:tgtEl>
                                        <p:attrNameLst>
                                          <p:attrName>ppt_x</p:attrName>
                                          <p:attrName>ppt_y</p:attrName>
                                        </p:attrNameLst>
                                      </p:cBhvr>
                                      <p:rCtr x="19076" y="-15486"/>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ssolv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dissolv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dissolve">
                                      <p:cBhvr>
                                        <p:cTn id="4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6E9F-6338-C44F-A4D4-F165145A6FD7}"/>
              </a:ext>
            </a:extLst>
          </p:cNvPr>
          <p:cNvSpPr>
            <a:spLocks noGrp="1"/>
          </p:cNvSpPr>
          <p:nvPr>
            <p:ph type="title"/>
          </p:nvPr>
        </p:nvSpPr>
        <p:spPr/>
        <p:txBody>
          <a:bodyPr/>
          <a:lstStyle/>
          <a:p>
            <a:r>
              <a:rPr lang="en-US" dirty="0"/>
              <a:t>Indirect feedback</a:t>
            </a:r>
          </a:p>
        </p:txBody>
      </p:sp>
      <p:sp>
        <p:nvSpPr>
          <p:cNvPr id="9" name="Content Placeholder 8">
            <a:extLst>
              <a:ext uri="{FF2B5EF4-FFF2-40B4-BE49-F238E27FC236}">
                <a16:creationId xmlns:a16="http://schemas.microsoft.com/office/drawing/2014/main" id="{9F7AC3E6-8BA1-BA4B-80AD-0EDE48C090B7}"/>
              </a:ext>
            </a:extLst>
          </p:cNvPr>
          <p:cNvSpPr>
            <a:spLocks noGrp="1"/>
          </p:cNvSpPr>
          <p:nvPr>
            <p:ph sz="half" idx="1"/>
          </p:nvPr>
        </p:nvSpPr>
        <p:spPr>
          <a:xfrm>
            <a:off x="581194" y="2163636"/>
            <a:ext cx="5422390" cy="3633047"/>
          </a:xfrm>
        </p:spPr>
        <p:txBody>
          <a:bodyPr anchor="t">
            <a:normAutofit/>
          </a:bodyPr>
          <a:lstStyle/>
          <a:p>
            <a:r>
              <a:rPr lang="en-US" sz="3600" dirty="0"/>
              <a:t>Coded: points to </a:t>
            </a:r>
            <a:r>
              <a:rPr lang="en-US" sz="3600" u="sng" dirty="0"/>
              <a:t>exact</a:t>
            </a:r>
            <a:r>
              <a:rPr lang="en-US" sz="3600" dirty="0"/>
              <a:t> location and </a:t>
            </a:r>
            <a:r>
              <a:rPr lang="en-US" sz="3600" u="sng" dirty="0"/>
              <a:t>labels</a:t>
            </a:r>
            <a:r>
              <a:rPr lang="en-US" sz="3600" dirty="0"/>
              <a:t> errors</a:t>
            </a:r>
          </a:p>
        </p:txBody>
      </p:sp>
      <p:sp>
        <p:nvSpPr>
          <p:cNvPr id="10" name="Content Placeholder 9">
            <a:extLst>
              <a:ext uri="{FF2B5EF4-FFF2-40B4-BE49-F238E27FC236}">
                <a16:creationId xmlns:a16="http://schemas.microsoft.com/office/drawing/2014/main" id="{0D151D05-9921-6E4D-9868-50974F93FFDB}"/>
              </a:ext>
            </a:extLst>
          </p:cNvPr>
          <p:cNvSpPr>
            <a:spLocks noGrp="1"/>
          </p:cNvSpPr>
          <p:nvPr>
            <p:ph sz="half" idx="2"/>
          </p:nvPr>
        </p:nvSpPr>
        <p:spPr>
          <a:xfrm>
            <a:off x="6188414" y="2163635"/>
            <a:ext cx="5422392" cy="3633047"/>
          </a:xfrm>
        </p:spPr>
        <p:txBody>
          <a:bodyPr anchor="t">
            <a:normAutofit/>
          </a:bodyPr>
          <a:lstStyle/>
          <a:p>
            <a:pPr marL="0" indent="0">
              <a:buNone/>
            </a:pPr>
            <a:endParaRPr lang="en-US" sz="3600" dirty="0"/>
          </a:p>
          <a:p>
            <a:r>
              <a:rPr lang="en-US" sz="3600" dirty="0" err="1"/>
              <a:t>Uncoded</a:t>
            </a:r>
            <a:r>
              <a:rPr lang="en-US" sz="3600" dirty="0"/>
              <a:t>: indicates presence of errors but does </a:t>
            </a:r>
            <a:r>
              <a:rPr lang="en-US" sz="3600" u="sng" dirty="0"/>
              <a:t>not</a:t>
            </a:r>
            <a:r>
              <a:rPr lang="en-US" sz="3600" dirty="0"/>
              <a:t> label</a:t>
            </a:r>
          </a:p>
        </p:txBody>
      </p:sp>
      <p:sp>
        <p:nvSpPr>
          <p:cNvPr id="6" name="Rectangle 5">
            <a:extLst>
              <a:ext uri="{FF2B5EF4-FFF2-40B4-BE49-F238E27FC236}">
                <a16:creationId xmlns:a16="http://schemas.microsoft.com/office/drawing/2014/main" id="{C995BB79-6503-0E41-AE0A-97F71BA882AF}"/>
              </a:ext>
            </a:extLst>
          </p:cNvPr>
          <p:cNvSpPr/>
          <p:nvPr/>
        </p:nvSpPr>
        <p:spPr>
          <a:xfrm>
            <a:off x="4407785" y="2127626"/>
            <a:ext cx="3133013" cy="26027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t>Teacher identifies errors but </a:t>
            </a:r>
            <a:r>
              <a:rPr lang="en-US" sz="3600" u="sng" dirty="0"/>
              <a:t>doesn’t</a:t>
            </a:r>
            <a:r>
              <a:rPr lang="en-US" sz="3600" dirty="0"/>
              <a:t> correct them</a:t>
            </a:r>
          </a:p>
        </p:txBody>
      </p:sp>
      <p:pic>
        <p:nvPicPr>
          <p:cNvPr id="3" name="Picture 2">
            <a:extLst>
              <a:ext uri="{FF2B5EF4-FFF2-40B4-BE49-F238E27FC236}">
                <a16:creationId xmlns:a16="http://schemas.microsoft.com/office/drawing/2014/main" id="{6812DA99-DE39-E743-A8D5-E755E4EDF320}"/>
              </a:ext>
            </a:extLst>
          </p:cNvPr>
          <p:cNvPicPr>
            <a:picLocks noChangeAspect="1"/>
          </p:cNvPicPr>
          <p:nvPr/>
        </p:nvPicPr>
        <p:blipFill>
          <a:blip r:embed="rId3"/>
          <a:stretch>
            <a:fillRect/>
          </a:stretch>
        </p:blipFill>
        <p:spPr>
          <a:xfrm>
            <a:off x="889352" y="3429000"/>
            <a:ext cx="4805596" cy="3436001"/>
          </a:xfrm>
          <a:prstGeom prst="rect">
            <a:avLst/>
          </a:prstGeom>
        </p:spPr>
      </p:pic>
    </p:spTree>
    <p:extLst>
      <p:ext uri="{BB962C8B-B14F-4D97-AF65-F5344CB8AC3E}">
        <p14:creationId xmlns:p14="http://schemas.microsoft.com/office/powerpoint/2010/main" val="41257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3.95833E-6 0 L 0.38151 -0.30949 " pathEditMode="relative" rAng="0" ptsTypes="AA">
                                      <p:cBhvr>
                                        <p:cTn id="12" dur="2000" fill="hold"/>
                                        <p:tgtEl>
                                          <p:spTgt spid="6"/>
                                        </p:tgtEl>
                                        <p:attrNameLst>
                                          <p:attrName>ppt_x</p:attrName>
                                          <p:attrName>ppt_y</p:attrName>
                                        </p:attrNameLst>
                                      </p:cBhvr>
                                      <p:rCtr x="19076" y="-15486"/>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dissolve">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6E9F-6338-C44F-A4D4-F165145A6FD7}"/>
              </a:ext>
            </a:extLst>
          </p:cNvPr>
          <p:cNvSpPr>
            <a:spLocks noGrp="1"/>
          </p:cNvSpPr>
          <p:nvPr>
            <p:ph type="title"/>
          </p:nvPr>
        </p:nvSpPr>
        <p:spPr/>
        <p:txBody>
          <a:bodyPr/>
          <a:lstStyle/>
          <a:p>
            <a:r>
              <a:rPr lang="en-US" dirty="0"/>
              <a:t>Indirect feedback</a:t>
            </a:r>
          </a:p>
        </p:txBody>
      </p:sp>
      <p:sp>
        <p:nvSpPr>
          <p:cNvPr id="3" name="Text Placeholder 2">
            <a:extLst>
              <a:ext uri="{FF2B5EF4-FFF2-40B4-BE49-F238E27FC236}">
                <a16:creationId xmlns:a16="http://schemas.microsoft.com/office/drawing/2014/main" id="{F40F34D1-1849-B64F-9E8C-90A9C32187D6}"/>
              </a:ext>
            </a:extLst>
          </p:cNvPr>
          <p:cNvSpPr>
            <a:spLocks noGrp="1"/>
          </p:cNvSpPr>
          <p:nvPr>
            <p:ph type="body" idx="1"/>
          </p:nvPr>
        </p:nvSpPr>
        <p:spPr/>
        <p:txBody>
          <a:bodyPr/>
          <a:lstStyle/>
          <a:p>
            <a:r>
              <a:rPr lang="en-US" sz="3200" dirty="0"/>
              <a:t>Pros</a:t>
            </a:r>
          </a:p>
        </p:txBody>
      </p:sp>
      <p:sp>
        <p:nvSpPr>
          <p:cNvPr id="9" name="Content Placeholder 8">
            <a:extLst>
              <a:ext uri="{FF2B5EF4-FFF2-40B4-BE49-F238E27FC236}">
                <a16:creationId xmlns:a16="http://schemas.microsoft.com/office/drawing/2014/main" id="{9F7AC3E6-8BA1-BA4B-80AD-0EDE48C090B7}"/>
              </a:ext>
            </a:extLst>
          </p:cNvPr>
          <p:cNvSpPr>
            <a:spLocks noGrp="1"/>
          </p:cNvSpPr>
          <p:nvPr>
            <p:ph sz="half" idx="2"/>
          </p:nvPr>
        </p:nvSpPr>
        <p:spPr/>
        <p:txBody>
          <a:bodyPr anchor="t">
            <a:normAutofit/>
          </a:bodyPr>
          <a:lstStyle/>
          <a:p>
            <a:r>
              <a:rPr lang="en-US" sz="3200" dirty="0"/>
              <a:t>Forces engagement </a:t>
            </a:r>
          </a:p>
          <a:p>
            <a:r>
              <a:rPr lang="en-US" sz="3200" dirty="0"/>
              <a:t>Teaches editing skills</a:t>
            </a:r>
          </a:p>
          <a:p>
            <a:r>
              <a:rPr lang="en-US" sz="3200" dirty="0"/>
              <a:t>Might help with retention</a:t>
            </a:r>
          </a:p>
        </p:txBody>
      </p:sp>
      <p:sp>
        <p:nvSpPr>
          <p:cNvPr id="5" name="Text Placeholder 4">
            <a:extLst>
              <a:ext uri="{FF2B5EF4-FFF2-40B4-BE49-F238E27FC236}">
                <a16:creationId xmlns:a16="http://schemas.microsoft.com/office/drawing/2014/main" id="{09F49808-6EF0-204E-862F-B42709415E09}"/>
              </a:ext>
            </a:extLst>
          </p:cNvPr>
          <p:cNvSpPr>
            <a:spLocks noGrp="1"/>
          </p:cNvSpPr>
          <p:nvPr>
            <p:ph type="body" sz="quarter" idx="3"/>
          </p:nvPr>
        </p:nvSpPr>
        <p:spPr/>
        <p:txBody>
          <a:bodyPr/>
          <a:lstStyle/>
          <a:p>
            <a:r>
              <a:rPr lang="en-US" sz="3200" dirty="0"/>
              <a:t>Cons</a:t>
            </a:r>
          </a:p>
        </p:txBody>
      </p:sp>
      <p:sp>
        <p:nvSpPr>
          <p:cNvPr id="10" name="Content Placeholder 9">
            <a:extLst>
              <a:ext uri="{FF2B5EF4-FFF2-40B4-BE49-F238E27FC236}">
                <a16:creationId xmlns:a16="http://schemas.microsoft.com/office/drawing/2014/main" id="{0D151D05-9921-6E4D-9868-50974F93FFDB}"/>
              </a:ext>
            </a:extLst>
          </p:cNvPr>
          <p:cNvSpPr>
            <a:spLocks noGrp="1"/>
          </p:cNvSpPr>
          <p:nvPr>
            <p:ph sz="quarter" idx="4"/>
          </p:nvPr>
        </p:nvSpPr>
        <p:spPr/>
        <p:txBody>
          <a:bodyPr anchor="t">
            <a:normAutofit/>
          </a:bodyPr>
          <a:lstStyle/>
          <a:p>
            <a:r>
              <a:rPr lang="en-US" sz="3200" dirty="0"/>
              <a:t>Frustrating/intimidating</a:t>
            </a:r>
          </a:p>
          <a:p>
            <a:r>
              <a:rPr lang="en-US" sz="3200" dirty="0"/>
              <a:t>Could decrease motivation</a:t>
            </a:r>
          </a:p>
          <a:p>
            <a:r>
              <a:rPr lang="en-US" sz="3200" dirty="0"/>
              <a:t>Must lay groundwork beforehand</a:t>
            </a:r>
          </a:p>
        </p:txBody>
      </p:sp>
      <p:sp>
        <p:nvSpPr>
          <p:cNvPr id="4" name="Rectangle 3">
            <a:extLst>
              <a:ext uri="{FF2B5EF4-FFF2-40B4-BE49-F238E27FC236}">
                <a16:creationId xmlns:a16="http://schemas.microsoft.com/office/drawing/2014/main" id="{C7989D2B-229A-4245-942F-B6A534DA93F4}"/>
              </a:ext>
            </a:extLst>
          </p:cNvPr>
          <p:cNvSpPr/>
          <p:nvPr/>
        </p:nvSpPr>
        <p:spPr>
          <a:xfrm>
            <a:off x="9058987" y="0"/>
            <a:ext cx="3133013" cy="26027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t>Teacher identifies errors but </a:t>
            </a:r>
            <a:r>
              <a:rPr lang="en-US" sz="3600" u="sng" dirty="0"/>
              <a:t>doesn’t</a:t>
            </a:r>
            <a:r>
              <a:rPr lang="en-US" sz="3600" dirty="0"/>
              <a:t> correct them</a:t>
            </a:r>
          </a:p>
        </p:txBody>
      </p:sp>
    </p:spTree>
    <p:extLst>
      <p:ext uri="{BB962C8B-B14F-4D97-AF65-F5344CB8AC3E}">
        <p14:creationId xmlns:p14="http://schemas.microsoft.com/office/powerpoint/2010/main" val="275900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dissolv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dissolv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dissolve">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39D05E-85F9-A04C-A260-8DCBE3A84518}"/>
              </a:ext>
            </a:extLst>
          </p:cNvPr>
          <p:cNvSpPr>
            <a:spLocks noGrp="1"/>
          </p:cNvSpPr>
          <p:nvPr>
            <p:ph type="title"/>
          </p:nvPr>
        </p:nvSpPr>
        <p:spPr/>
        <p:txBody>
          <a:bodyPr/>
          <a:lstStyle/>
          <a:p>
            <a:r>
              <a:rPr lang="en-US" dirty="0"/>
              <a:t>Reformulation (Teacher rewriting)</a:t>
            </a:r>
          </a:p>
        </p:txBody>
      </p:sp>
      <p:sp>
        <p:nvSpPr>
          <p:cNvPr id="8" name="Content Placeholder 7">
            <a:extLst>
              <a:ext uri="{FF2B5EF4-FFF2-40B4-BE49-F238E27FC236}">
                <a16:creationId xmlns:a16="http://schemas.microsoft.com/office/drawing/2014/main" id="{537C9BB4-DC69-BA4C-A4F1-FC19C374D4C3}"/>
              </a:ext>
            </a:extLst>
          </p:cNvPr>
          <p:cNvSpPr>
            <a:spLocks noGrp="1"/>
          </p:cNvSpPr>
          <p:nvPr>
            <p:ph idx="1"/>
          </p:nvPr>
        </p:nvSpPr>
        <p:spPr/>
        <p:txBody>
          <a:bodyPr>
            <a:normAutofit/>
          </a:bodyPr>
          <a:lstStyle/>
          <a:p>
            <a:r>
              <a:rPr lang="en-US" sz="4000" dirty="0"/>
              <a:t>Supposedly effective</a:t>
            </a:r>
          </a:p>
          <a:p>
            <a:pPr lvl="1"/>
            <a:r>
              <a:rPr lang="en-US" sz="3600" dirty="0"/>
              <a:t>Lacking research</a:t>
            </a:r>
          </a:p>
          <a:p>
            <a:r>
              <a:rPr lang="en-US" sz="4000" dirty="0"/>
              <a:t>Prevents students from developing own ideas/voice</a:t>
            </a:r>
          </a:p>
          <a:p>
            <a:r>
              <a:rPr lang="en-US" sz="4000" dirty="0"/>
              <a:t>May undermine motivation/confidence </a:t>
            </a:r>
          </a:p>
        </p:txBody>
      </p:sp>
    </p:spTree>
    <p:extLst>
      <p:ext uri="{BB962C8B-B14F-4D97-AF65-F5344CB8AC3E}">
        <p14:creationId xmlns:p14="http://schemas.microsoft.com/office/powerpoint/2010/main" val="42586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7BA7-4199-4C48-995B-763B84A944D3}"/>
              </a:ext>
            </a:extLst>
          </p:cNvPr>
          <p:cNvSpPr>
            <a:spLocks noGrp="1"/>
          </p:cNvSpPr>
          <p:nvPr>
            <p:ph type="title"/>
          </p:nvPr>
        </p:nvSpPr>
        <p:spPr/>
        <p:txBody>
          <a:bodyPr/>
          <a:lstStyle/>
          <a:p>
            <a:r>
              <a:rPr lang="en-US" dirty="0"/>
              <a:t>Selective or Comprehensive?</a:t>
            </a:r>
          </a:p>
        </p:txBody>
      </p:sp>
      <p:sp>
        <p:nvSpPr>
          <p:cNvPr id="3" name="Content Placeholder 2">
            <a:extLst>
              <a:ext uri="{FF2B5EF4-FFF2-40B4-BE49-F238E27FC236}">
                <a16:creationId xmlns:a16="http://schemas.microsoft.com/office/drawing/2014/main" id="{570C062B-A498-CD4F-8CA5-8B0AF1135463}"/>
              </a:ext>
            </a:extLst>
          </p:cNvPr>
          <p:cNvSpPr>
            <a:spLocks noGrp="1"/>
          </p:cNvSpPr>
          <p:nvPr>
            <p:ph idx="1"/>
          </p:nvPr>
        </p:nvSpPr>
        <p:spPr>
          <a:xfrm>
            <a:off x="581193" y="2180496"/>
            <a:ext cx="6249913" cy="3678303"/>
          </a:xfrm>
        </p:spPr>
        <p:txBody>
          <a:bodyPr>
            <a:normAutofit/>
          </a:bodyPr>
          <a:lstStyle/>
          <a:p>
            <a:r>
              <a:rPr lang="en-US" sz="3600" dirty="0"/>
              <a:t>Selective is almost always more effective</a:t>
            </a:r>
          </a:p>
          <a:p>
            <a:r>
              <a:rPr lang="en-US" sz="3600" dirty="0"/>
              <a:t>Less overwhelming</a:t>
            </a:r>
          </a:p>
        </p:txBody>
      </p:sp>
      <p:sp>
        <p:nvSpPr>
          <p:cNvPr id="4" name="Rounded Rectangle 3">
            <a:extLst>
              <a:ext uri="{FF2B5EF4-FFF2-40B4-BE49-F238E27FC236}">
                <a16:creationId xmlns:a16="http://schemas.microsoft.com/office/drawing/2014/main" id="{280F8505-E952-8A45-8BCC-0E296F77D278}"/>
              </a:ext>
            </a:extLst>
          </p:cNvPr>
          <p:cNvSpPr/>
          <p:nvPr/>
        </p:nvSpPr>
        <p:spPr>
          <a:xfrm>
            <a:off x="5970494" y="2289764"/>
            <a:ext cx="5963043" cy="408324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2">
              <a:lnSpc>
                <a:spcPct val="120000"/>
              </a:lnSpc>
              <a:spcBef>
                <a:spcPts val="200"/>
              </a:spcBef>
              <a:spcAft>
                <a:spcPts val="0"/>
              </a:spcAft>
            </a:pPr>
            <a:r>
              <a:rPr lang="en-US" sz="3200" dirty="0">
                <a:solidFill>
                  <a:srgbClr val="707070"/>
                </a:solidFill>
                <a:ea typeface="Meiryo" panose="020B0604030504040204" pitchFamily="34" charset="-128"/>
                <a:cs typeface="Times New Roman" panose="02020603050405020304" pitchFamily="18" charset="0"/>
              </a:rPr>
              <a:t>Issues:</a:t>
            </a:r>
          </a:p>
          <a:p>
            <a:pPr marR="0" lvl="2">
              <a:lnSpc>
                <a:spcPct val="120000"/>
              </a:lnSpc>
              <a:spcBef>
                <a:spcPts val="200"/>
              </a:spcBef>
              <a:spcAft>
                <a:spcPts val="0"/>
              </a:spcAft>
            </a:pPr>
            <a:r>
              <a:rPr lang="en-US" sz="3200" i="1" spc="30" dirty="0">
                <a:solidFill>
                  <a:srgbClr val="707070"/>
                </a:solidFill>
                <a:ea typeface="Meiryo" panose="020B0604030504040204" pitchFamily="34" charset="-128"/>
                <a:cs typeface="Times New Roman" panose="02020603050405020304" pitchFamily="18" charset="0"/>
              </a:rPr>
              <a:t>1. Students not realizing that there are other errors </a:t>
            </a:r>
          </a:p>
          <a:p>
            <a:pPr marR="0" lvl="2">
              <a:lnSpc>
                <a:spcPct val="120000"/>
              </a:lnSpc>
              <a:spcBef>
                <a:spcPts val="200"/>
              </a:spcBef>
              <a:spcAft>
                <a:spcPts val="0"/>
              </a:spcAft>
            </a:pPr>
            <a:r>
              <a:rPr lang="en-US" sz="3200" i="1" spc="30" dirty="0">
                <a:solidFill>
                  <a:srgbClr val="707070"/>
                </a:solidFill>
                <a:ea typeface="Meiryo" panose="020B0604030504040204" pitchFamily="34" charset="-128"/>
                <a:cs typeface="Times New Roman" panose="02020603050405020304" pitchFamily="18" charset="0"/>
              </a:rPr>
              <a:t>2. Takes more time</a:t>
            </a:r>
          </a:p>
          <a:p>
            <a:pPr marR="0" lvl="2">
              <a:lnSpc>
                <a:spcPct val="120000"/>
              </a:lnSpc>
              <a:spcBef>
                <a:spcPts val="200"/>
              </a:spcBef>
              <a:spcAft>
                <a:spcPts val="0"/>
              </a:spcAft>
            </a:pPr>
            <a:r>
              <a:rPr lang="en-US" sz="3200" i="1" spc="30" dirty="0">
                <a:solidFill>
                  <a:srgbClr val="707070"/>
                </a:solidFill>
                <a:ea typeface="Meiryo" panose="020B0604030504040204" pitchFamily="34" charset="-128"/>
                <a:cs typeface="Times New Roman" panose="02020603050405020304" pitchFamily="18" charset="0"/>
              </a:rPr>
              <a:t>3. Assignment type matters</a:t>
            </a:r>
          </a:p>
          <a:p>
            <a:pPr marR="0" lvl="2">
              <a:lnSpc>
                <a:spcPct val="120000"/>
              </a:lnSpc>
              <a:spcBef>
                <a:spcPts val="200"/>
              </a:spcBef>
              <a:spcAft>
                <a:spcPts val="0"/>
              </a:spcAft>
            </a:pPr>
            <a:r>
              <a:rPr lang="en-US" sz="3200" i="1" spc="30" dirty="0">
                <a:solidFill>
                  <a:srgbClr val="707070"/>
                </a:solidFill>
                <a:ea typeface="Meiryo" panose="020B0604030504040204" pitchFamily="34" charset="-128"/>
                <a:cs typeface="Times New Roman" panose="02020603050405020304" pitchFamily="18" charset="0"/>
              </a:rPr>
              <a:t>4. JTE matters</a:t>
            </a:r>
          </a:p>
        </p:txBody>
      </p:sp>
    </p:spTree>
    <p:extLst>
      <p:ext uri="{BB962C8B-B14F-4D97-AF65-F5344CB8AC3E}">
        <p14:creationId xmlns:p14="http://schemas.microsoft.com/office/powerpoint/2010/main" val="14357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ssolv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dissolv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dissolve">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75BC-5145-6045-AAA4-7C4DFE6CA554}"/>
              </a:ext>
            </a:extLst>
          </p:cNvPr>
          <p:cNvSpPr>
            <a:spLocks noGrp="1"/>
          </p:cNvSpPr>
          <p:nvPr>
            <p:ph type="title"/>
          </p:nvPr>
        </p:nvSpPr>
        <p:spPr/>
        <p:txBody>
          <a:bodyPr/>
          <a:lstStyle/>
          <a:p>
            <a:r>
              <a:rPr lang="en-US" dirty="0"/>
              <a:t>Selective Feedback: New Questions, No answers</a:t>
            </a:r>
          </a:p>
        </p:txBody>
      </p:sp>
      <p:sp>
        <p:nvSpPr>
          <p:cNvPr id="3" name="Content Placeholder 2">
            <a:extLst>
              <a:ext uri="{FF2B5EF4-FFF2-40B4-BE49-F238E27FC236}">
                <a16:creationId xmlns:a16="http://schemas.microsoft.com/office/drawing/2014/main" id="{29851291-9738-4946-AB4A-6CB0F5322619}"/>
              </a:ext>
            </a:extLst>
          </p:cNvPr>
          <p:cNvSpPr>
            <a:spLocks noGrp="1"/>
          </p:cNvSpPr>
          <p:nvPr>
            <p:ph idx="1"/>
          </p:nvPr>
        </p:nvSpPr>
        <p:spPr/>
        <p:txBody>
          <a:bodyPr>
            <a:normAutofit/>
          </a:bodyPr>
          <a:lstStyle/>
          <a:p>
            <a:r>
              <a:rPr lang="en-US" sz="3200" dirty="0"/>
              <a:t>How many features/error types do we focus on?</a:t>
            </a:r>
          </a:p>
          <a:p>
            <a:r>
              <a:rPr lang="en-US" sz="3200" dirty="0"/>
              <a:t>Which ones? How do we decide?</a:t>
            </a:r>
          </a:p>
        </p:txBody>
      </p:sp>
    </p:spTree>
    <p:extLst>
      <p:ext uri="{BB962C8B-B14F-4D97-AF65-F5344CB8AC3E}">
        <p14:creationId xmlns:p14="http://schemas.microsoft.com/office/powerpoint/2010/main" val="15784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C878-42B1-2648-B426-A6D0B7CAF12E}"/>
              </a:ext>
            </a:extLst>
          </p:cNvPr>
          <p:cNvSpPr>
            <a:spLocks noGrp="1"/>
          </p:cNvSpPr>
          <p:nvPr>
            <p:ph type="title"/>
          </p:nvPr>
        </p:nvSpPr>
        <p:spPr/>
        <p:txBody>
          <a:bodyPr/>
          <a:lstStyle/>
          <a:p>
            <a:r>
              <a:rPr lang="en-US" dirty="0"/>
              <a:t>Things to Consider (“Context”)</a:t>
            </a:r>
          </a:p>
        </p:txBody>
      </p:sp>
      <p:sp>
        <p:nvSpPr>
          <p:cNvPr id="3" name="Content Placeholder 2">
            <a:extLst>
              <a:ext uri="{FF2B5EF4-FFF2-40B4-BE49-F238E27FC236}">
                <a16:creationId xmlns:a16="http://schemas.microsoft.com/office/drawing/2014/main" id="{846E26A9-5575-FF41-9CD4-0A9DC0F25E09}"/>
              </a:ext>
            </a:extLst>
          </p:cNvPr>
          <p:cNvSpPr>
            <a:spLocks noGrp="1"/>
          </p:cNvSpPr>
          <p:nvPr>
            <p:ph idx="1"/>
          </p:nvPr>
        </p:nvSpPr>
        <p:spPr>
          <a:xfrm>
            <a:off x="581192" y="2180496"/>
            <a:ext cx="11029615" cy="4311744"/>
          </a:xfrm>
        </p:spPr>
        <p:txBody>
          <a:bodyPr>
            <a:normAutofit/>
          </a:bodyPr>
          <a:lstStyle/>
          <a:p>
            <a:r>
              <a:rPr lang="en-US" sz="3200" dirty="0"/>
              <a:t>Error Type</a:t>
            </a:r>
          </a:p>
          <a:p>
            <a:pPr lvl="1"/>
            <a:r>
              <a:rPr lang="en-US" sz="3000" dirty="0"/>
              <a:t>Treatable + indirect</a:t>
            </a:r>
          </a:p>
          <a:p>
            <a:pPr lvl="1"/>
            <a:r>
              <a:rPr lang="en-US" sz="3000" dirty="0"/>
              <a:t>Untreatable + direct</a:t>
            </a:r>
          </a:p>
          <a:p>
            <a:pPr lvl="1"/>
            <a:r>
              <a:rPr lang="en-US" sz="3000" dirty="0"/>
              <a:t>If selective, global and repeat errors should be prioritized</a:t>
            </a:r>
          </a:p>
          <a:p>
            <a:r>
              <a:rPr lang="en-US" sz="3200" dirty="0"/>
              <a:t>Your students’ level</a:t>
            </a:r>
          </a:p>
          <a:p>
            <a:pPr lvl="1"/>
            <a:r>
              <a:rPr lang="en-US" sz="2800" dirty="0"/>
              <a:t>Lower level students &amp; indirect feedback </a:t>
            </a:r>
          </a:p>
        </p:txBody>
      </p:sp>
    </p:spTree>
    <p:extLst>
      <p:ext uri="{BB962C8B-B14F-4D97-AF65-F5344CB8AC3E}">
        <p14:creationId xmlns:p14="http://schemas.microsoft.com/office/powerpoint/2010/main" val="40204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D5EA905-60F6-495B-BC4F-A58B9D1B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B26D2-D104-4347-8B69-61AC6430C7A2}"/>
              </a:ext>
            </a:extLst>
          </p:cNvPr>
          <p:cNvSpPr>
            <a:spLocks noGrp="1"/>
          </p:cNvSpPr>
          <p:nvPr>
            <p:ph type="title"/>
          </p:nvPr>
        </p:nvSpPr>
        <p:spPr>
          <a:xfrm>
            <a:off x="584202" y="702156"/>
            <a:ext cx="7225075" cy="1013800"/>
          </a:xfrm>
        </p:spPr>
        <p:txBody>
          <a:bodyPr>
            <a:normAutofit/>
          </a:bodyPr>
          <a:lstStyle/>
          <a:p>
            <a:r>
              <a:rPr lang="en-US" sz="3600" dirty="0">
                <a:solidFill>
                  <a:schemeClr val="accent1"/>
                </a:solidFill>
              </a:rPr>
              <a:t>About me</a:t>
            </a:r>
          </a:p>
        </p:txBody>
      </p:sp>
      <p:grpSp>
        <p:nvGrpSpPr>
          <p:cNvPr id="15" name="Group 14">
            <a:extLst>
              <a:ext uri="{FF2B5EF4-FFF2-40B4-BE49-F238E27FC236}">
                <a16:creationId xmlns:a16="http://schemas.microsoft.com/office/drawing/2014/main" id="{8621EE3E-1667-4864-956E-8309811CB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0ACCC35D-7F2D-46AC-8745-DD7C2EF42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933B6CF-C9B2-4217-9C19-CB6517D96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5477868-77F6-4429-BFF6-4265BC354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9FF1BADE-4B23-764C-BD67-749E2751E534}"/>
              </a:ext>
            </a:extLst>
          </p:cNvPr>
          <p:cNvSpPr>
            <a:spLocks noGrp="1"/>
          </p:cNvSpPr>
          <p:nvPr>
            <p:ph idx="1"/>
          </p:nvPr>
        </p:nvSpPr>
        <p:spPr>
          <a:xfrm>
            <a:off x="584202" y="1715956"/>
            <a:ext cx="4629480" cy="4961468"/>
          </a:xfrm>
        </p:spPr>
        <p:txBody>
          <a:bodyPr>
            <a:normAutofit/>
          </a:bodyPr>
          <a:lstStyle/>
          <a:p>
            <a:r>
              <a:rPr lang="en-US" sz="3600" dirty="0"/>
              <a:t>2</a:t>
            </a:r>
            <a:r>
              <a:rPr lang="en-US" sz="3600" baseline="30000" dirty="0"/>
              <a:t>nd</a:t>
            </a:r>
            <a:r>
              <a:rPr lang="en-US" sz="3600" dirty="0"/>
              <a:t> year</a:t>
            </a:r>
          </a:p>
          <a:p>
            <a:r>
              <a:rPr lang="en-US" sz="3600" dirty="0"/>
              <a:t>Kapolei, Hawaii</a:t>
            </a:r>
          </a:p>
          <a:p>
            <a:r>
              <a:rPr lang="en-US" sz="3600" dirty="0"/>
              <a:t>A bit of a writing nerd (English major)</a:t>
            </a:r>
          </a:p>
          <a:p>
            <a:r>
              <a:rPr lang="en-US" sz="3600" dirty="0"/>
              <a:t>Plays too much games</a:t>
            </a:r>
          </a:p>
        </p:txBody>
      </p:sp>
      <p:pic>
        <p:nvPicPr>
          <p:cNvPr id="4" name="Picture 3">
            <a:extLst>
              <a:ext uri="{FF2B5EF4-FFF2-40B4-BE49-F238E27FC236}">
                <a16:creationId xmlns:a16="http://schemas.microsoft.com/office/drawing/2014/main" id="{84EA3B00-57FE-414A-8DDE-3AC77195E470}"/>
              </a:ext>
            </a:extLst>
          </p:cNvPr>
          <p:cNvPicPr>
            <a:picLocks noChangeAspect="1"/>
          </p:cNvPicPr>
          <p:nvPr/>
        </p:nvPicPr>
        <p:blipFill>
          <a:blip r:embed="rId2"/>
          <a:stretch>
            <a:fillRect/>
          </a:stretch>
        </p:blipFill>
        <p:spPr>
          <a:xfrm>
            <a:off x="5213682" y="819473"/>
            <a:ext cx="6649059" cy="5581327"/>
          </a:xfrm>
          <a:prstGeom prst="rect">
            <a:avLst/>
          </a:prstGeom>
        </p:spPr>
      </p:pic>
    </p:spTree>
    <p:extLst>
      <p:ext uri="{BB962C8B-B14F-4D97-AF65-F5344CB8AC3E}">
        <p14:creationId xmlns:p14="http://schemas.microsoft.com/office/powerpoint/2010/main" val="22871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C878-42B1-2648-B426-A6D0B7CAF12E}"/>
              </a:ext>
            </a:extLst>
          </p:cNvPr>
          <p:cNvSpPr>
            <a:spLocks noGrp="1"/>
          </p:cNvSpPr>
          <p:nvPr>
            <p:ph type="title"/>
          </p:nvPr>
        </p:nvSpPr>
        <p:spPr/>
        <p:txBody>
          <a:bodyPr/>
          <a:lstStyle/>
          <a:p>
            <a:r>
              <a:rPr lang="en-US" dirty="0"/>
              <a:t>Things to Consider (“Context”)</a:t>
            </a:r>
          </a:p>
        </p:txBody>
      </p:sp>
      <p:sp>
        <p:nvSpPr>
          <p:cNvPr id="3" name="Content Placeholder 2">
            <a:extLst>
              <a:ext uri="{FF2B5EF4-FFF2-40B4-BE49-F238E27FC236}">
                <a16:creationId xmlns:a16="http://schemas.microsoft.com/office/drawing/2014/main" id="{846E26A9-5575-FF41-9CD4-0A9DC0F25E09}"/>
              </a:ext>
            </a:extLst>
          </p:cNvPr>
          <p:cNvSpPr>
            <a:spLocks noGrp="1"/>
          </p:cNvSpPr>
          <p:nvPr>
            <p:ph idx="1"/>
          </p:nvPr>
        </p:nvSpPr>
        <p:spPr>
          <a:xfrm>
            <a:off x="581192" y="1844100"/>
            <a:ext cx="11029615" cy="5013900"/>
          </a:xfrm>
        </p:spPr>
        <p:txBody>
          <a:bodyPr>
            <a:normAutofit/>
          </a:bodyPr>
          <a:lstStyle/>
          <a:p>
            <a:r>
              <a:rPr lang="en-US" sz="3600" dirty="0"/>
              <a:t>Assignment type/focus</a:t>
            </a:r>
          </a:p>
          <a:p>
            <a:pPr lvl="1"/>
            <a:r>
              <a:rPr lang="en-US" sz="3200" dirty="0"/>
              <a:t>Are there going to be rewrites? Is it a one-time thing?</a:t>
            </a:r>
          </a:p>
          <a:p>
            <a:pPr lvl="1"/>
            <a:r>
              <a:rPr lang="en-US" sz="3200" dirty="0"/>
              <a:t>Content or grammar? </a:t>
            </a:r>
            <a:endParaRPr lang="en-US" sz="2800" dirty="0"/>
          </a:p>
          <a:p>
            <a:pPr lvl="1"/>
            <a:r>
              <a:rPr lang="en-US" sz="3200" dirty="0"/>
              <a:t>Is there a specific grammar point you’re looking for/testing?</a:t>
            </a:r>
          </a:p>
          <a:p>
            <a:r>
              <a:rPr lang="en-US" sz="3600" dirty="0"/>
              <a:t>JTE Preferences</a:t>
            </a:r>
          </a:p>
          <a:p>
            <a:pPr lvl="1"/>
            <a:r>
              <a:rPr lang="en-US" sz="3200" dirty="0"/>
              <a:t>Probably supersedes all other points (sorry.)</a:t>
            </a:r>
          </a:p>
        </p:txBody>
      </p:sp>
    </p:spTree>
    <p:extLst>
      <p:ext uri="{BB962C8B-B14F-4D97-AF65-F5344CB8AC3E}">
        <p14:creationId xmlns:p14="http://schemas.microsoft.com/office/powerpoint/2010/main" val="3841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90E8-7261-9C4F-BC36-9E1533C9D8EE}"/>
              </a:ext>
            </a:extLst>
          </p:cNvPr>
          <p:cNvSpPr>
            <a:spLocks noGrp="1"/>
          </p:cNvSpPr>
          <p:nvPr>
            <p:ph type="title"/>
          </p:nvPr>
        </p:nvSpPr>
        <p:spPr/>
        <p:txBody>
          <a:bodyPr/>
          <a:lstStyle/>
          <a:p>
            <a:r>
              <a:rPr lang="en-US" dirty="0"/>
              <a:t>Five Conditions for Effective Feedback </a:t>
            </a:r>
          </a:p>
        </p:txBody>
      </p:sp>
      <p:sp>
        <p:nvSpPr>
          <p:cNvPr id="3" name="Content Placeholder 2">
            <a:extLst>
              <a:ext uri="{FF2B5EF4-FFF2-40B4-BE49-F238E27FC236}">
                <a16:creationId xmlns:a16="http://schemas.microsoft.com/office/drawing/2014/main" id="{EF2A5B2C-1DB4-B24D-942D-E2E3D27E4924}"/>
              </a:ext>
            </a:extLst>
          </p:cNvPr>
          <p:cNvSpPr>
            <a:spLocks noGrp="1"/>
          </p:cNvSpPr>
          <p:nvPr>
            <p:ph idx="1"/>
          </p:nvPr>
        </p:nvSpPr>
        <p:spPr>
          <a:xfrm>
            <a:off x="581193" y="2180496"/>
            <a:ext cx="5514808" cy="4435457"/>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3600" dirty="0"/>
              <a:t>Feedback must be</a:t>
            </a:r>
          </a:p>
          <a:p>
            <a:pPr marL="342900" indent="-342900">
              <a:buFont typeface="+mj-lt"/>
              <a:buAutoNum type="arabicPeriod"/>
            </a:pPr>
            <a:r>
              <a:rPr lang="en-US" sz="3600" dirty="0"/>
              <a:t>Formative</a:t>
            </a:r>
          </a:p>
          <a:p>
            <a:pPr marL="342900" indent="-342900">
              <a:buFont typeface="+mj-lt"/>
              <a:buAutoNum type="arabicPeriod"/>
            </a:pPr>
            <a:r>
              <a:rPr lang="en-US" sz="3600" dirty="0"/>
              <a:t>Timely</a:t>
            </a:r>
          </a:p>
          <a:p>
            <a:pPr marL="342900" indent="-342900">
              <a:buFont typeface="+mj-lt"/>
              <a:buAutoNum type="arabicPeriod"/>
            </a:pPr>
            <a:r>
              <a:rPr lang="en-US" sz="3600" dirty="0"/>
              <a:t>Draw Attention to Error</a:t>
            </a:r>
          </a:p>
          <a:p>
            <a:pPr marL="342900" indent="-342900">
              <a:buFont typeface="+mj-lt"/>
              <a:buAutoNum type="arabicPeriod"/>
            </a:pPr>
            <a:r>
              <a:rPr lang="en-US" sz="3600" dirty="0"/>
              <a:t>Avoid Appropriation</a:t>
            </a:r>
          </a:p>
          <a:p>
            <a:pPr marL="342900" indent="-342900">
              <a:buFont typeface="+mj-lt"/>
              <a:buAutoNum type="arabicPeriod"/>
            </a:pPr>
            <a:r>
              <a:rPr lang="en-US" sz="3600" dirty="0"/>
              <a:t>Have a Criterion</a:t>
            </a:r>
          </a:p>
        </p:txBody>
      </p:sp>
      <p:sp>
        <p:nvSpPr>
          <p:cNvPr id="4" name="Rectangle 3">
            <a:extLst>
              <a:ext uri="{FF2B5EF4-FFF2-40B4-BE49-F238E27FC236}">
                <a16:creationId xmlns:a16="http://schemas.microsoft.com/office/drawing/2014/main" id="{99D94C3B-0F2C-0A45-A5C1-763A64B7FB49}"/>
              </a:ext>
            </a:extLst>
          </p:cNvPr>
          <p:cNvSpPr/>
          <p:nvPr/>
        </p:nvSpPr>
        <p:spPr>
          <a:xfrm>
            <a:off x="8032377" y="36765"/>
            <a:ext cx="41237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indent="-457200">
              <a:spcBef>
                <a:spcPts val="0"/>
              </a:spcBef>
              <a:spcAft>
                <a:spcPts val="0"/>
              </a:spcAft>
            </a:pPr>
            <a:r>
              <a:rPr lang="en-US" dirty="0">
                <a:latin typeface="Calibri" panose="020F0502020204030204" pitchFamily="34" charset="0"/>
                <a:ea typeface="Yu Mincho" panose="02020400000000000000" pitchFamily="18" charset="-128"/>
                <a:cs typeface="Times New Roman" panose="02020603050405020304" pitchFamily="18" charset="0"/>
              </a:rPr>
              <a:t>Lindsay Mack</a:t>
            </a:r>
          </a:p>
          <a:p>
            <a:pPr marL="457200" marR="0" indent="-457200">
              <a:spcBef>
                <a:spcPts val="0"/>
              </a:spcBef>
              <a:spcAft>
                <a:spcPts val="0"/>
              </a:spcAft>
            </a:pPr>
            <a:r>
              <a:rPr lang="en-US" dirty="0">
                <a:latin typeface="Calibri" panose="020F0502020204030204" pitchFamily="34" charset="0"/>
                <a:ea typeface="Yu Mincho" panose="02020400000000000000" pitchFamily="18" charset="-128"/>
                <a:cs typeface="Times New Roman" panose="02020603050405020304" pitchFamily="18" charset="0"/>
              </a:rPr>
              <a:t> “Issues and Dilemmas: What Conditions</a:t>
            </a:r>
          </a:p>
          <a:p>
            <a:pPr marL="457200" marR="0" indent="-457200">
              <a:spcBef>
                <a:spcPts val="0"/>
              </a:spcBef>
              <a:spcAft>
                <a:spcPts val="0"/>
              </a:spcAft>
            </a:pPr>
            <a:r>
              <a:rPr lang="en-US" dirty="0">
                <a:latin typeface="Calibri" panose="020F0502020204030204" pitchFamily="34" charset="0"/>
                <a:ea typeface="Yu Mincho" panose="02020400000000000000" pitchFamily="18" charset="-128"/>
                <a:cs typeface="Times New Roman" panose="02020603050405020304" pitchFamily="18" charset="0"/>
              </a:rPr>
              <a:t>are Necessary for Effective Teacher</a:t>
            </a:r>
          </a:p>
          <a:p>
            <a:pPr marL="457200" marR="0" indent="-457200">
              <a:spcBef>
                <a:spcPts val="0"/>
              </a:spcBef>
              <a:spcAft>
                <a:spcPts val="0"/>
              </a:spcAft>
            </a:pPr>
            <a:r>
              <a:rPr lang="en-US" dirty="0">
                <a:latin typeface="Calibri" panose="020F0502020204030204" pitchFamily="34" charset="0"/>
                <a:ea typeface="Yu Mincho" panose="02020400000000000000" pitchFamily="18" charset="-128"/>
                <a:cs typeface="Times New Roman" panose="02020603050405020304" pitchFamily="18" charset="0"/>
              </a:rPr>
              <a:t>Written Feedback for ESL Learners?”</a:t>
            </a:r>
          </a:p>
        </p:txBody>
      </p:sp>
      <p:sp>
        <p:nvSpPr>
          <p:cNvPr id="6" name="TextBox 5">
            <a:extLst>
              <a:ext uri="{FF2B5EF4-FFF2-40B4-BE49-F238E27FC236}">
                <a16:creationId xmlns:a16="http://schemas.microsoft.com/office/drawing/2014/main" id="{A185AE10-AAEF-0446-8AD5-E557940AEDB7}"/>
              </a:ext>
            </a:extLst>
          </p:cNvPr>
          <p:cNvSpPr txBox="1"/>
          <p:nvPr/>
        </p:nvSpPr>
        <p:spPr>
          <a:xfrm>
            <a:off x="6314144" y="2346841"/>
            <a:ext cx="5296663" cy="41496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indent="-514350">
              <a:lnSpc>
                <a:spcPct val="150000"/>
              </a:lnSpc>
              <a:buClr>
                <a:schemeClr val="accent2"/>
              </a:buClr>
              <a:buFont typeface="+mj-lt"/>
              <a:buAutoNum type="arabicPeriod"/>
            </a:pPr>
            <a:r>
              <a:rPr lang="en-US" sz="3600" dirty="0"/>
              <a:t>Low stakes, ongoing</a:t>
            </a:r>
          </a:p>
          <a:p>
            <a:pPr marL="514350" indent="-514350">
              <a:lnSpc>
                <a:spcPct val="150000"/>
              </a:lnSpc>
              <a:buClr>
                <a:schemeClr val="accent2"/>
              </a:buClr>
              <a:buFont typeface="+mj-lt"/>
              <a:buAutoNum type="arabicPeriod"/>
            </a:pPr>
            <a:r>
              <a:rPr lang="en-US" sz="3600" dirty="0"/>
              <a:t>Less than 1 week</a:t>
            </a:r>
          </a:p>
          <a:p>
            <a:pPr marL="514350" indent="-514350">
              <a:lnSpc>
                <a:spcPct val="150000"/>
              </a:lnSpc>
              <a:buClr>
                <a:schemeClr val="accent2"/>
              </a:buClr>
              <a:buFont typeface="+mj-lt"/>
              <a:buAutoNum type="arabicPeriod"/>
            </a:pPr>
            <a:r>
              <a:rPr lang="en-US" sz="3600" dirty="0"/>
              <a:t>Direct or indirect ok</a:t>
            </a:r>
          </a:p>
          <a:p>
            <a:pPr marL="514350" indent="-514350">
              <a:lnSpc>
                <a:spcPct val="150000"/>
              </a:lnSpc>
              <a:buClr>
                <a:schemeClr val="accent2"/>
              </a:buClr>
              <a:buFont typeface="+mj-lt"/>
              <a:buAutoNum type="arabicPeriod"/>
            </a:pPr>
            <a:r>
              <a:rPr lang="en-US" sz="3600" dirty="0"/>
              <a:t>Selective, avoid rewriting</a:t>
            </a:r>
          </a:p>
          <a:p>
            <a:pPr marL="514350" indent="-514350">
              <a:lnSpc>
                <a:spcPct val="150000"/>
              </a:lnSpc>
              <a:buClr>
                <a:schemeClr val="accent2"/>
              </a:buClr>
              <a:buFont typeface="+mj-lt"/>
              <a:buAutoNum type="arabicPeriod"/>
            </a:pPr>
            <a:r>
              <a:rPr lang="en-US" sz="3600" dirty="0"/>
              <a:t>Use a rubric</a:t>
            </a:r>
          </a:p>
        </p:txBody>
      </p:sp>
    </p:spTree>
    <p:extLst>
      <p:ext uri="{BB962C8B-B14F-4D97-AF65-F5344CB8AC3E}">
        <p14:creationId xmlns:p14="http://schemas.microsoft.com/office/powerpoint/2010/main" val="2276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dissolv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dissolv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ssolv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1">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3">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5">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1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DB1B0E1-06D1-BF46-990F-D84A4354958B}"/>
              </a:ext>
            </a:extLst>
          </p:cNvPr>
          <p:cNvSpPr>
            <a:spLocks noGrp="1"/>
          </p:cNvSpPr>
          <p:nvPr>
            <p:ph type="title"/>
          </p:nvPr>
        </p:nvSpPr>
        <p:spPr>
          <a:xfrm>
            <a:off x="482600" y="548641"/>
            <a:ext cx="7113014" cy="5841924"/>
          </a:xfrm>
        </p:spPr>
        <p:txBody>
          <a:bodyPr vert="horz" lIns="91440" tIns="45720" rIns="91440" bIns="45720" rtlCol="0" anchor="ctr">
            <a:noAutofit/>
          </a:bodyPr>
          <a:lstStyle/>
          <a:p>
            <a:pPr lvl="1" algn="l" defTabSz="457200" rtl="0">
              <a:spcBef>
                <a:spcPct val="0"/>
              </a:spcBef>
            </a:pPr>
            <a:r>
              <a:rPr lang="en-US" sz="4000" dirty="0"/>
              <a:t>What type of feedback do you think is best for your school(s)? Why?</a:t>
            </a:r>
            <a:br>
              <a:rPr lang="en-US" sz="4000" dirty="0"/>
            </a:br>
            <a:br>
              <a:rPr lang="en-US" sz="4000" dirty="0"/>
            </a:br>
            <a:r>
              <a:rPr lang="en-US" sz="4000" dirty="0"/>
              <a:t>How does what you think is best differ from what your JTEs ask for (if at all)?</a:t>
            </a:r>
            <a:endParaRPr lang="en-US" sz="4000" cap="none" dirty="0">
              <a:solidFill>
                <a:schemeClr val="tx2"/>
              </a:solidFill>
            </a:endParaRPr>
          </a:p>
        </p:txBody>
      </p:sp>
      <p:sp>
        <p:nvSpPr>
          <p:cNvPr id="29" name="Rectangle 1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63FEAE68-9C28-2E49-AB97-F1029F4306CA}"/>
              </a:ext>
            </a:extLst>
          </p:cNvPr>
          <p:cNvSpPr>
            <a:spLocks noGrp="1"/>
          </p:cNvSpPr>
          <p:nvPr>
            <p:ph type="body" idx="1"/>
          </p:nvPr>
        </p:nvSpPr>
        <p:spPr>
          <a:xfrm>
            <a:off x="8345391" y="1009397"/>
            <a:ext cx="3078342" cy="4801468"/>
          </a:xfrm>
        </p:spPr>
        <p:txBody>
          <a:bodyPr vert="horz" lIns="91440" tIns="45720" rIns="91440" bIns="45720" rtlCol="0" anchor="ctr">
            <a:normAutofit/>
          </a:bodyPr>
          <a:lstStyle/>
          <a:p>
            <a:pPr algn="ctr"/>
            <a:r>
              <a:rPr lang="en-US" sz="3600" dirty="0">
                <a:solidFill>
                  <a:srgbClr val="FFFFFF"/>
                </a:solidFill>
              </a:rPr>
              <a:t>Discussion</a:t>
            </a:r>
            <a:endParaRPr lang="en-US" sz="2400" dirty="0">
              <a:solidFill>
                <a:srgbClr val="FFFFFF"/>
              </a:solidFill>
            </a:endParaRPr>
          </a:p>
        </p:txBody>
      </p:sp>
      <p:sp>
        <p:nvSpPr>
          <p:cNvPr id="19" name="Oval 18">
            <a:extLst>
              <a:ext uri="{FF2B5EF4-FFF2-40B4-BE49-F238E27FC236}">
                <a16:creationId xmlns:a16="http://schemas.microsoft.com/office/drawing/2014/main" id="{EC77B80F-21A1-264C-BCD7-C16720E9AA15}"/>
              </a:ext>
            </a:extLst>
          </p:cNvPr>
          <p:cNvSpPr>
            <a:spLocks noChangeAspect="1"/>
          </p:cNvSpPr>
          <p:nvPr/>
        </p:nvSpPr>
        <p:spPr>
          <a:xfrm>
            <a:off x="8888814" y="4130330"/>
            <a:ext cx="2011680" cy="20116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3 Minutes</a:t>
            </a:r>
          </a:p>
        </p:txBody>
      </p:sp>
    </p:spTree>
    <p:extLst>
      <p:ext uri="{BB962C8B-B14F-4D97-AF65-F5344CB8AC3E}">
        <p14:creationId xmlns:p14="http://schemas.microsoft.com/office/powerpoint/2010/main" val="38798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180000"/>
                                        <p:tgtEl>
                                          <p:spTgt spid="19"/>
                                        </p:tgtEl>
                                      </p:cBhvr>
                                    </p:animEffect>
                                    <p:set>
                                      <p:cBhvr>
                                        <p:cTn id="17" dur="1" fill="hold">
                                          <p:stCondLst>
                                            <p:cond delay="179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AA47-616A-7545-B7EA-E6114A698A2B}"/>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B6D86E07-455E-F84E-95B6-DD40A5AC6170}"/>
              </a:ext>
            </a:extLst>
          </p:cNvPr>
          <p:cNvSpPr>
            <a:spLocks noGrp="1"/>
          </p:cNvSpPr>
          <p:nvPr>
            <p:ph idx="1"/>
          </p:nvPr>
        </p:nvSpPr>
        <p:spPr>
          <a:xfrm>
            <a:off x="581192" y="1715956"/>
            <a:ext cx="11029615" cy="5392210"/>
          </a:xfrm>
        </p:spPr>
        <p:txBody>
          <a:bodyPr>
            <a:normAutofit/>
          </a:bodyPr>
          <a:lstStyle/>
          <a:p>
            <a:r>
              <a:rPr lang="en-US" sz="3600" dirty="0"/>
              <a:t>“Effective” is subjective</a:t>
            </a:r>
          </a:p>
          <a:p>
            <a:r>
              <a:rPr lang="en-US" sz="3600" dirty="0"/>
              <a:t>Different tools for different situations</a:t>
            </a:r>
          </a:p>
          <a:p>
            <a:r>
              <a:rPr lang="en-US" sz="3600" dirty="0"/>
              <a:t>Lay groundwork in advance</a:t>
            </a:r>
          </a:p>
          <a:p>
            <a:r>
              <a:rPr lang="en-US" sz="3600" dirty="0"/>
              <a:t>Avoid reformulation when possible</a:t>
            </a:r>
          </a:p>
          <a:p>
            <a:r>
              <a:rPr lang="en-US" sz="3600" dirty="0"/>
              <a:t>Match the feedback to the error type and student level</a:t>
            </a:r>
          </a:p>
        </p:txBody>
      </p:sp>
    </p:spTree>
    <p:extLst>
      <p:ext uri="{BB962C8B-B14F-4D97-AF65-F5344CB8AC3E}">
        <p14:creationId xmlns:p14="http://schemas.microsoft.com/office/powerpoint/2010/main" val="58159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DBD3-AE18-2C4D-B3D5-1236E199BAF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02B1C68-895D-864C-8B25-978DE64814E1}"/>
              </a:ext>
            </a:extLst>
          </p:cNvPr>
          <p:cNvSpPr>
            <a:spLocks noGrp="1"/>
          </p:cNvSpPr>
          <p:nvPr>
            <p:ph sz="half" idx="1"/>
          </p:nvPr>
        </p:nvSpPr>
        <p:spPr>
          <a:xfrm>
            <a:off x="240534" y="1994921"/>
            <a:ext cx="5763050" cy="4863079"/>
          </a:xfrm>
        </p:spPr>
        <p:txBody>
          <a:bodyPr>
            <a:noAutofit/>
          </a:bodyPr>
          <a:lstStyle/>
          <a:p>
            <a:r>
              <a:rPr lang="en-US" sz="1500" dirty="0" err="1"/>
              <a:t>Bitchener</a:t>
            </a:r>
            <a:r>
              <a:rPr lang="en-US" sz="1500" dirty="0"/>
              <a:t>, John, et al. “The Effect of Different Types of Corrective Feedback on ESL Student Writing.” </a:t>
            </a:r>
            <a:r>
              <a:rPr lang="en-US" sz="1500" i="1" dirty="0"/>
              <a:t>Journal of Second Language Writing</a:t>
            </a:r>
            <a:r>
              <a:rPr lang="en-US" sz="1500" dirty="0"/>
              <a:t>, vol. 14, no. 3, 2005, pp 191-205, doi:10.1016/j.jslw.2005.08.001.</a:t>
            </a:r>
          </a:p>
          <a:p>
            <a:r>
              <a:rPr lang="en-US" sz="1500" dirty="0" err="1"/>
              <a:t>Bitchener</a:t>
            </a:r>
            <a:r>
              <a:rPr lang="en-US" sz="1500" dirty="0"/>
              <a:t>, John. “Written Corrective Feedback for L2 Development: Current Knowledge and Future Research.” edited by Dana Ferris, </a:t>
            </a:r>
            <a:r>
              <a:rPr lang="en-US" sz="1500" i="1" dirty="0"/>
              <a:t>TESOL Quarterly</a:t>
            </a:r>
            <a:r>
              <a:rPr lang="en-US" sz="1500" dirty="0"/>
              <a:t>, vol. 46, no. 4, 2012, pp. 855-860, </a:t>
            </a:r>
            <a:r>
              <a:rPr lang="en-US" sz="1500" dirty="0" err="1"/>
              <a:t>doi</a:t>
            </a:r>
            <a:r>
              <a:rPr lang="en-US" sz="1500" dirty="0"/>
              <a:t>: 10.1002/tesq.62.</a:t>
            </a:r>
          </a:p>
          <a:p>
            <a:r>
              <a:rPr lang="en-US" sz="1500" dirty="0" err="1"/>
              <a:t>Duppenthaler</a:t>
            </a:r>
            <a:r>
              <a:rPr lang="en-US" sz="1500" dirty="0"/>
              <a:t>, Peter. “The Effect of Three Types of Written Feedback on Student Motivation.” </a:t>
            </a:r>
            <a:r>
              <a:rPr lang="en-US" sz="1500" i="1" dirty="0"/>
              <a:t>JALT Journal, </a:t>
            </a:r>
            <a:r>
              <a:rPr lang="en-US" sz="1500" dirty="0"/>
              <a:t>vol. 24, no. 2, 2002, pp. 130-154, </a:t>
            </a:r>
            <a:r>
              <a:rPr lang="en-US" sz="1500" dirty="0" err="1"/>
              <a:t>doi.org</a:t>
            </a:r>
            <a:r>
              <a:rPr lang="en-US" sz="1500" dirty="0"/>
              <a:t>/10.37546/JALTJJ24.2-2.</a:t>
            </a:r>
          </a:p>
          <a:p>
            <a:r>
              <a:rPr lang="en-US" sz="1500" dirty="0"/>
              <a:t>Elwood, James, and Jeroen Bode. “Student Preferences vis-à-vis Teacher Feedback in University EFL Writing Classes in Japan.” </a:t>
            </a:r>
            <a:r>
              <a:rPr lang="en-US" sz="1500" i="1" dirty="0"/>
              <a:t>System</a:t>
            </a:r>
            <a:r>
              <a:rPr lang="en-US" sz="1500" dirty="0"/>
              <a:t>, vol. 42, 2014, pp. 333-343, </a:t>
            </a:r>
            <a:r>
              <a:rPr lang="en-US" sz="1500" dirty="0" err="1"/>
              <a:t>dx.doi.org</a:t>
            </a:r>
            <a:r>
              <a:rPr lang="en-US" sz="1500" dirty="0"/>
              <a:t>/10.1016/j.system.2013.12.023.</a:t>
            </a:r>
          </a:p>
          <a:p>
            <a:r>
              <a:rPr lang="en-US" sz="1500" dirty="0" err="1"/>
              <a:t>Eslami</a:t>
            </a:r>
            <a:r>
              <a:rPr lang="en-US" sz="1500" dirty="0"/>
              <a:t>, Elham. “The Effects of Direct and Indirect Corrective Feedback Techniques on EFL Students’ Writing.” </a:t>
            </a:r>
            <a:r>
              <a:rPr lang="en-US" sz="1500" i="1" dirty="0"/>
              <a:t>Procedia  - Social and Behavioral Sciences</a:t>
            </a:r>
            <a:r>
              <a:rPr lang="en-US" sz="1500" dirty="0"/>
              <a:t>, vol 98, 2014, pp. 445-452, doi:10.1016/j.sbspro.2014.03.438.</a:t>
            </a:r>
          </a:p>
        </p:txBody>
      </p:sp>
      <p:sp>
        <p:nvSpPr>
          <p:cNvPr id="5" name="Content Placeholder 4">
            <a:extLst>
              <a:ext uri="{FF2B5EF4-FFF2-40B4-BE49-F238E27FC236}">
                <a16:creationId xmlns:a16="http://schemas.microsoft.com/office/drawing/2014/main" id="{1C8F904A-E6B0-8944-B481-ADDAF5F105FD}"/>
              </a:ext>
            </a:extLst>
          </p:cNvPr>
          <p:cNvSpPr>
            <a:spLocks noGrp="1"/>
          </p:cNvSpPr>
          <p:nvPr>
            <p:ph sz="half" idx="2"/>
          </p:nvPr>
        </p:nvSpPr>
        <p:spPr>
          <a:xfrm>
            <a:off x="6188417" y="1994921"/>
            <a:ext cx="5422392" cy="4863079"/>
          </a:xfrm>
        </p:spPr>
        <p:txBody>
          <a:bodyPr>
            <a:normAutofit fontScale="85000" lnSpcReduction="20000"/>
          </a:bodyPr>
          <a:lstStyle/>
          <a:p>
            <a:r>
              <a:rPr lang="en-US" dirty="0"/>
              <a:t>Ferris, Dana. “The Case for Grammar Correction in L2 Writing Classes: A Response to Truscott (1996).” </a:t>
            </a:r>
            <a:r>
              <a:rPr lang="en-US" i="1" dirty="0"/>
              <a:t>Journal for Second Language Writing, </a:t>
            </a:r>
            <a:r>
              <a:rPr lang="en-US" dirty="0"/>
              <a:t>vol 8, no 1, 1996, pp. 1-11, </a:t>
            </a:r>
            <a:r>
              <a:rPr lang="en-US" dirty="0" err="1"/>
              <a:t>doi.org</a:t>
            </a:r>
            <a:r>
              <a:rPr lang="en-US" dirty="0"/>
              <a:t>/10.1016/S1060-3743(99)80110-6</a:t>
            </a:r>
          </a:p>
          <a:p>
            <a:r>
              <a:rPr lang="en-US" dirty="0"/>
              <a:t>Ferris, Dana. “Second Language Writing Research and Written Corrective Feedback in SLA: Intersections and Practical Applications.” </a:t>
            </a:r>
            <a:r>
              <a:rPr lang="en-US" i="1" dirty="0"/>
              <a:t>Studies in Second Language Acquisition</a:t>
            </a:r>
            <a:r>
              <a:rPr lang="en-US" dirty="0"/>
              <a:t>, vol. 32, no. 2, 2010, pp. 181-201, doi:10.1017/S0272263109990490.</a:t>
            </a:r>
          </a:p>
          <a:p>
            <a:r>
              <a:rPr lang="en-US" dirty="0"/>
              <a:t>Hartshorn, K. James, et al. “Effects of Dynamic Corrective Feedback on ESL Writing Accuracy.” </a:t>
            </a:r>
            <a:r>
              <a:rPr lang="en-US" i="1" dirty="0"/>
              <a:t>TESOL Quarterly, </a:t>
            </a:r>
            <a:r>
              <a:rPr lang="en-US" dirty="0"/>
              <a:t>vol. 44, no. 1, 2010, pp 84-109, </a:t>
            </a:r>
            <a:r>
              <a:rPr lang="en-US" dirty="0" err="1"/>
              <a:t>doi.org</a:t>
            </a:r>
            <a:r>
              <a:rPr lang="en-US" dirty="0"/>
              <a:t>/10.5054/tq.2010.213781.</a:t>
            </a:r>
          </a:p>
          <a:p>
            <a:r>
              <a:rPr lang="en-US" dirty="0"/>
              <a:t>Mack, Lindsay. “Issues and Dilemmas: What Conditions are Necessary for Effective Teacher Written Feedback for ESL Learners?” </a:t>
            </a:r>
            <a:r>
              <a:rPr lang="en-US" i="1" dirty="0"/>
              <a:t>Polyglossia</a:t>
            </a:r>
            <a:r>
              <a:rPr lang="en-US" dirty="0"/>
              <a:t>, vol. 16, 2009, pp. 33-39.</a:t>
            </a:r>
          </a:p>
          <a:p>
            <a:r>
              <a:rPr lang="en-US" dirty="0"/>
              <a:t>McCord, Molly. “Exploring Effective Feedback Techniques in the ESL Classroom.” </a:t>
            </a:r>
            <a:r>
              <a:rPr lang="en-US" i="1" dirty="0"/>
              <a:t>Language Arts Journal of Michigan</a:t>
            </a:r>
            <a:r>
              <a:rPr lang="en-US" dirty="0"/>
              <a:t>, vol. 27, no. 2, 2012, pp. 41-45, </a:t>
            </a:r>
            <a:r>
              <a:rPr lang="en-US" dirty="0" err="1"/>
              <a:t>doi.org</a:t>
            </a:r>
            <a:r>
              <a:rPr lang="en-US" dirty="0"/>
              <a:t>/10.9707/2168-149X.1905.</a:t>
            </a:r>
          </a:p>
          <a:p>
            <a:r>
              <a:rPr lang="en-US" dirty="0"/>
              <a:t>McMartin-Miller, Cristine. “How Much Feedback is Enough?: Instructor Practices and Student Attitudes Toward Error Treatment in Second Language Writing.” </a:t>
            </a:r>
            <a:r>
              <a:rPr lang="en-US" i="1" dirty="0"/>
              <a:t>Assessing Writing, </a:t>
            </a:r>
            <a:r>
              <a:rPr lang="en-US" dirty="0"/>
              <a:t>vol. 19, 2014, pp. 24-35, </a:t>
            </a:r>
            <a:r>
              <a:rPr lang="en-US" dirty="0" err="1"/>
              <a:t>dx.doi.org</a:t>
            </a:r>
            <a:r>
              <a:rPr lang="en-US" dirty="0"/>
              <a:t>/10.1016/j.asw.2013.11.003.</a:t>
            </a:r>
          </a:p>
        </p:txBody>
      </p:sp>
    </p:spTree>
    <p:extLst>
      <p:ext uri="{BB962C8B-B14F-4D97-AF65-F5344CB8AC3E}">
        <p14:creationId xmlns:p14="http://schemas.microsoft.com/office/powerpoint/2010/main" val="6482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070E-70B9-A744-9A79-D10874C7C93B}"/>
              </a:ext>
            </a:extLst>
          </p:cNvPr>
          <p:cNvSpPr>
            <a:spLocks noGrp="1"/>
          </p:cNvSpPr>
          <p:nvPr>
            <p:ph type="title"/>
          </p:nvPr>
        </p:nvSpPr>
        <p:spPr/>
        <p:txBody>
          <a:bodyPr/>
          <a:lstStyle/>
          <a:p>
            <a:r>
              <a:rPr lang="en-US" dirty="0"/>
              <a:t>About my school</a:t>
            </a:r>
          </a:p>
        </p:txBody>
      </p:sp>
      <p:sp>
        <p:nvSpPr>
          <p:cNvPr id="3" name="Content Placeholder 2">
            <a:extLst>
              <a:ext uri="{FF2B5EF4-FFF2-40B4-BE49-F238E27FC236}">
                <a16:creationId xmlns:a16="http://schemas.microsoft.com/office/drawing/2014/main" id="{5F89507A-24F9-7C46-9F97-327AFF39753C}"/>
              </a:ext>
            </a:extLst>
          </p:cNvPr>
          <p:cNvSpPr>
            <a:spLocks noGrp="1"/>
          </p:cNvSpPr>
          <p:nvPr>
            <p:ph idx="1"/>
          </p:nvPr>
        </p:nvSpPr>
        <p:spPr/>
        <p:txBody>
          <a:bodyPr>
            <a:normAutofit/>
          </a:bodyPr>
          <a:lstStyle/>
          <a:p>
            <a:pPr marL="0" indent="0">
              <a:buNone/>
            </a:pPr>
            <a:r>
              <a:rPr lang="en-US" sz="3200" dirty="0" err="1"/>
              <a:t>Kaho</a:t>
            </a:r>
            <a:r>
              <a:rPr lang="en-US" sz="3200" dirty="0"/>
              <a:t> Junior and Senior High School</a:t>
            </a:r>
          </a:p>
          <a:p>
            <a:pPr marL="0" indent="0">
              <a:buNone/>
            </a:pPr>
            <a:r>
              <a:rPr lang="en-US" sz="3200" dirty="0"/>
              <a:t>Iizuka city</a:t>
            </a:r>
          </a:p>
          <a:p>
            <a:pPr marL="0" indent="0">
              <a:buNone/>
            </a:pPr>
            <a:r>
              <a:rPr lang="en-US" sz="3200" dirty="0"/>
              <a:t>1000+ students total</a:t>
            </a:r>
          </a:p>
          <a:p>
            <a:pPr marL="0" indent="0">
              <a:buNone/>
            </a:pPr>
            <a:r>
              <a:rPr lang="en-US" sz="3200" dirty="0"/>
              <a:t>Science and culture courses</a:t>
            </a:r>
          </a:p>
          <a:p>
            <a:pPr marL="0" indent="0">
              <a:buNone/>
            </a:pPr>
            <a:r>
              <a:rPr lang="en-US" sz="3200" dirty="0"/>
              <a:t>Both very high and very low English levels</a:t>
            </a:r>
          </a:p>
        </p:txBody>
      </p:sp>
      <p:pic>
        <p:nvPicPr>
          <p:cNvPr id="5" name="Picture 4" descr="A sign on the side of a road&#10;&#10;Description automatically generated">
            <a:extLst>
              <a:ext uri="{FF2B5EF4-FFF2-40B4-BE49-F238E27FC236}">
                <a16:creationId xmlns:a16="http://schemas.microsoft.com/office/drawing/2014/main" id="{17CF0CE5-C380-D14C-BD56-1660C5AB290D}"/>
              </a:ext>
            </a:extLst>
          </p:cNvPr>
          <p:cNvPicPr>
            <a:picLocks noChangeAspect="1"/>
          </p:cNvPicPr>
          <p:nvPr/>
        </p:nvPicPr>
        <p:blipFill rotWithShape="1">
          <a:blip r:embed="rId2"/>
          <a:srcRect l="3261" b="17253"/>
          <a:stretch/>
        </p:blipFill>
        <p:spPr>
          <a:xfrm>
            <a:off x="7670799" y="-1"/>
            <a:ext cx="4521201" cy="6858001"/>
          </a:xfrm>
          <a:prstGeom prst="rect">
            <a:avLst/>
          </a:prstGeom>
        </p:spPr>
      </p:pic>
    </p:spTree>
    <p:extLst>
      <p:ext uri="{BB962C8B-B14F-4D97-AF65-F5344CB8AC3E}">
        <p14:creationId xmlns:p14="http://schemas.microsoft.com/office/powerpoint/2010/main" val="1593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5A0672-A00B-4963-A6A1-170BBE22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FEDA2-34F3-024C-BC0F-3521D5895D9F}"/>
              </a:ext>
            </a:extLst>
          </p:cNvPr>
          <p:cNvSpPr>
            <a:spLocks noGrp="1"/>
          </p:cNvSpPr>
          <p:nvPr>
            <p:ph type="title"/>
          </p:nvPr>
        </p:nvSpPr>
        <p:spPr>
          <a:xfrm>
            <a:off x="581192" y="702156"/>
            <a:ext cx="7225075" cy="1013800"/>
          </a:xfrm>
        </p:spPr>
        <p:txBody>
          <a:bodyPr>
            <a:normAutofit/>
          </a:bodyPr>
          <a:lstStyle/>
          <a:p>
            <a:r>
              <a:rPr lang="en-US" sz="3200" dirty="0">
                <a:solidFill>
                  <a:schemeClr val="accent1"/>
                </a:solidFill>
              </a:rPr>
              <a:t>Why Talk about this?</a:t>
            </a:r>
          </a:p>
        </p:txBody>
      </p:sp>
      <p:grpSp>
        <p:nvGrpSpPr>
          <p:cNvPr id="18" name="Group 17">
            <a:extLst>
              <a:ext uri="{FF2B5EF4-FFF2-40B4-BE49-F238E27FC236}">
                <a16:creationId xmlns:a16="http://schemas.microsoft.com/office/drawing/2014/main" id="{E8923A14-6C7A-45FB-A5F1-2D2767025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8">
              <a:extLst>
                <a:ext uri="{FF2B5EF4-FFF2-40B4-BE49-F238E27FC236}">
                  <a16:creationId xmlns:a16="http://schemas.microsoft.com/office/drawing/2014/main" id="{227738C0-CF5C-4616-B33E-C988DE11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84B4E1F-1F78-4844-B851-9410BA47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B4AE0E5-28A2-4386-BC9B-71ABF523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 name="Content Placeholder 12">
            <a:extLst>
              <a:ext uri="{FF2B5EF4-FFF2-40B4-BE49-F238E27FC236}">
                <a16:creationId xmlns:a16="http://schemas.microsoft.com/office/drawing/2014/main" id="{F423EDEC-2A7A-462C-B8E8-FA1107C433AB}"/>
              </a:ext>
            </a:extLst>
          </p:cNvPr>
          <p:cNvSpPr>
            <a:spLocks noGrp="1"/>
          </p:cNvSpPr>
          <p:nvPr>
            <p:ph idx="1"/>
          </p:nvPr>
        </p:nvSpPr>
        <p:spPr>
          <a:xfrm>
            <a:off x="581194" y="1896533"/>
            <a:ext cx="7225074" cy="4412826"/>
          </a:xfrm>
        </p:spPr>
        <p:txBody>
          <a:bodyPr>
            <a:normAutofit/>
          </a:bodyPr>
          <a:lstStyle/>
          <a:p>
            <a:r>
              <a:rPr lang="en-US" sz="3200" dirty="0"/>
              <a:t>We all have to do it</a:t>
            </a:r>
            <a:endParaRPr lang="en-US" sz="3000" dirty="0"/>
          </a:p>
          <a:p>
            <a:r>
              <a:rPr lang="en-US" sz="3200" dirty="0"/>
              <a:t>Variety of tools = more adaptable!</a:t>
            </a:r>
          </a:p>
          <a:p>
            <a:endParaRPr lang="en-US" sz="3200" dirty="0"/>
          </a:p>
          <a:p>
            <a:pPr marL="0" indent="0">
              <a:buNone/>
            </a:pPr>
            <a:r>
              <a:rPr lang="en-US" sz="3200" dirty="0"/>
              <a:t>BUT</a:t>
            </a:r>
          </a:p>
          <a:p>
            <a:r>
              <a:rPr lang="en-US" sz="3200" dirty="0"/>
              <a:t>Context-dependent</a:t>
            </a:r>
          </a:p>
          <a:p>
            <a:r>
              <a:rPr lang="en-US" sz="3200" dirty="0"/>
              <a:t>No “best” method</a:t>
            </a:r>
          </a:p>
        </p:txBody>
      </p:sp>
      <p:pic>
        <p:nvPicPr>
          <p:cNvPr id="9" name="Content Placeholder 8" descr="A picture containing sitting, cake, table, desk&#10;&#10;Description automatically generated">
            <a:extLst>
              <a:ext uri="{FF2B5EF4-FFF2-40B4-BE49-F238E27FC236}">
                <a16:creationId xmlns:a16="http://schemas.microsoft.com/office/drawing/2014/main" id="{98914636-A6EF-2844-90F0-042907FD925F}"/>
              </a:ext>
            </a:extLst>
          </p:cNvPr>
          <p:cNvPicPr>
            <a:picLocks noChangeAspect="1"/>
          </p:cNvPicPr>
          <p:nvPr/>
        </p:nvPicPr>
        <p:blipFill rotWithShape="1">
          <a:blip r:embed="rId3"/>
          <a:srcRect l="5520" t="680" r="7998" b="22733"/>
          <a:stretch/>
        </p:blipFill>
        <p:spPr>
          <a:xfrm>
            <a:off x="7964857" y="116218"/>
            <a:ext cx="4227143" cy="6625564"/>
          </a:xfrm>
          <a:prstGeom prst="rect">
            <a:avLst/>
          </a:prstGeom>
        </p:spPr>
      </p:pic>
    </p:spTree>
    <p:extLst>
      <p:ext uri="{BB962C8B-B14F-4D97-AF65-F5344CB8AC3E}">
        <p14:creationId xmlns:p14="http://schemas.microsoft.com/office/powerpoint/2010/main" val="8401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dissolv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dissolv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dissolve">
                                      <p:cBhvr>
                                        <p:cTn id="2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CB479-77C3-F748-95E5-CE8D486BE30F}"/>
              </a:ext>
            </a:extLst>
          </p:cNvPr>
          <p:cNvSpPr>
            <a:spLocks noGrp="1"/>
          </p:cNvSpPr>
          <p:nvPr>
            <p:ph type="title"/>
          </p:nvPr>
        </p:nvSpPr>
        <p:spPr>
          <a:xfrm>
            <a:off x="642579" y="1273726"/>
            <a:ext cx="4826256" cy="4825409"/>
          </a:xfrm>
        </p:spPr>
        <p:txBody>
          <a:bodyPr anchor="ctr">
            <a:normAutofit/>
          </a:bodyPr>
          <a:lstStyle/>
          <a:p>
            <a:r>
              <a:rPr lang="en-US" sz="5400" dirty="0">
                <a:solidFill>
                  <a:srgbClr val="FFFFFF"/>
                </a:solidFill>
              </a:rPr>
              <a:t>Sample Correction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D00C94A-D612-5044-92A9-DB7973E1ABC9}"/>
              </a:ext>
            </a:extLst>
          </p:cNvPr>
          <p:cNvSpPr>
            <a:spLocks noGrp="1"/>
          </p:cNvSpPr>
          <p:nvPr>
            <p:ph idx="1"/>
          </p:nvPr>
        </p:nvSpPr>
        <p:spPr>
          <a:xfrm>
            <a:off x="6755769" y="1033390"/>
            <a:ext cx="4855037" cy="5363742"/>
          </a:xfrm>
          <a:ln w="57150">
            <a:noFill/>
          </a:ln>
        </p:spPr>
        <p:txBody>
          <a:bodyPr anchor="ctr">
            <a:normAutofit/>
          </a:bodyPr>
          <a:lstStyle/>
          <a:p>
            <a:r>
              <a:rPr lang="en-US" sz="3200" dirty="0">
                <a:solidFill>
                  <a:schemeClr val="accent2">
                    <a:lumMod val="50000"/>
                  </a:schemeClr>
                </a:solidFill>
              </a:rPr>
              <a:t>Correct the sample however you like</a:t>
            </a:r>
          </a:p>
          <a:p>
            <a:pPr marL="0" indent="0">
              <a:buNone/>
            </a:pPr>
            <a:r>
              <a:rPr lang="en-US" sz="3600" b="1" dirty="0">
                <a:solidFill>
                  <a:schemeClr val="accent2">
                    <a:lumMod val="50000"/>
                  </a:schemeClr>
                </a:solidFill>
              </a:rPr>
              <a:t>Discussion</a:t>
            </a:r>
            <a:endParaRPr lang="en-US" sz="3200" b="1" dirty="0">
              <a:solidFill>
                <a:schemeClr val="accent2">
                  <a:lumMod val="50000"/>
                </a:schemeClr>
              </a:solidFill>
            </a:endParaRPr>
          </a:p>
          <a:p>
            <a:r>
              <a:rPr lang="en-US" sz="3200" dirty="0">
                <a:solidFill>
                  <a:schemeClr val="accent2">
                    <a:lumMod val="50000"/>
                  </a:schemeClr>
                </a:solidFill>
              </a:rPr>
              <a:t>What did you focus on? Why?</a:t>
            </a:r>
          </a:p>
          <a:p>
            <a:r>
              <a:rPr lang="en-US" sz="3200" dirty="0">
                <a:solidFill>
                  <a:schemeClr val="accent2">
                    <a:lumMod val="50000"/>
                  </a:schemeClr>
                </a:solidFill>
              </a:rPr>
              <a:t>How does your style differ from the people around you?</a:t>
            </a:r>
          </a:p>
        </p:txBody>
      </p:sp>
      <p:sp>
        <p:nvSpPr>
          <p:cNvPr id="4" name="Oval 3">
            <a:extLst>
              <a:ext uri="{FF2B5EF4-FFF2-40B4-BE49-F238E27FC236}">
                <a16:creationId xmlns:a16="http://schemas.microsoft.com/office/drawing/2014/main" id="{407ADA9F-60CC-AF40-8A7A-5E166D29F74C}"/>
              </a:ext>
            </a:extLst>
          </p:cNvPr>
          <p:cNvSpPr>
            <a:spLocks noChangeAspect="1"/>
          </p:cNvSpPr>
          <p:nvPr/>
        </p:nvSpPr>
        <p:spPr>
          <a:xfrm>
            <a:off x="2050754" y="697741"/>
            <a:ext cx="2011680" cy="20116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1 Minute</a:t>
            </a:r>
          </a:p>
        </p:txBody>
      </p:sp>
      <p:sp>
        <p:nvSpPr>
          <p:cNvPr id="9" name="Oval 8">
            <a:extLst>
              <a:ext uri="{FF2B5EF4-FFF2-40B4-BE49-F238E27FC236}">
                <a16:creationId xmlns:a16="http://schemas.microsoft.com/office/drawing/2014/main" id="{B3B2CAF9-DE91-A14F-8B2E-989A4956A782}"/>
              </a:ext>
            </a:extLst>
          </p:cNvPr>
          <p:cNvSpPr>
            <a:spLocks noChangeAspect="1"/>
          </p:cNvSpPr>
          <p:nvPr/>
        </p:nvSpPr>
        <p:spPr>
          <a:xfrm>
            <a:off x="2050754" y="4663439"/>
            <a:ext cx="2011680" cy="20116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2 Minutes</a:t>
            </a:r>
          </a:p>
        </p:txBody>
      </p:sp>
    </p:spTree>
    <p:extLst>
      <p:ext uri="{BB962C8B-B14F-4D97-AF65-F5344CB8AC3E}">
        <p14:creationId xmlns:p14="http://schemas.microsoft.com/office/powerpoint/2010/main" val="11821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60000"/>
                                        <p:tgtEl>
                                          <p:spTgt spid="4"/>
                                        </p:tgtEl>
                                      </p:cBhvr>
                                    </p:animEffect>
                                    <p:set>
                                      <p:cBhvr>
                                        <p:cTn id="36" dur="1" fill="hold">
                                          <p:stCondLst>
                                            <p:cond delay="59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1" presetClass="exit" presetSubtype="1" fill="hold" grpId="0" nodeType="clickEffect">
                                  <p:stCondLst>
                                    <p:cond delay="0"/>
                                  </p:stCondLst>
                                  <p:childTnLst>
                                    <p:animEffect transition="out" filter="wheel(1)">
                                      <p:cBhvr>
                                        <p:cTn id="41" dur="120000"/>
                                        <p:tgtEl>
                                          <p:spTgt spid="9"/>
                                        </p:tgtEl>
                                      </p:cBhvr>
                                    </p:animEffect>
                                    <p:set>
                                      <p:cBhvr>
                                        <p:cTn id="42" dur="1" fill="hold">
                                          <p:stCondLst>
                                            <p:cond delay="119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animBg="1"/>
      <p:bldP spid="4"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8452D-8A00-4C4D-98D1-669434FA1C24}"/>
              </a:ext>
            </a:extLst>
          </p:cNvPr>
          <p:cNvSpPr>
            <a:spLocks noGrp="1"/>
          </p:cNvSpPr>
          <p:nvPr>
            <p:ph type="title"/>
          </p:nvPr>
        </p:nvSpPr>
        <p:spPr/>
        <p:txBody>
          <a:bodyPr>
            <a:normAutofit/>
          </a:bodyPr>
          <a:lstStyle/>
          <a:p>
            <a:r>
              <a:rPr lang="en-US" sz="4000" dirty="0"/>
              <a:t>Survey</a:t>
            </a:r>
          </a:p>
        </p:txBody>
      </p:sp>
      <p:sp>
        <p:nvSpPr>
          <p:cNvPr id="6" name="Text Placeholder 5">
            <a:extLst>
              <a:ext uri="{FF2B5EF4-FFF2-40B4-BE49-F238E27FC236}">
                <a16:creationId xmlns:a16="http://schemas.microsoft.com/office/drawing/2014/main" id="{70B1749F-ED64-4E41-967A-C8188EC2B230}"/>
              </a:ext>
            </a:extLst>
          </p:cNvPr>
          <p:cNvSpPr>
            <a:spLocks noGrp="1"/>
          </p:cNvSpPr>
          <p:nvPr>
            <p:ph type="body" idx="1"/>
          </p:nvPr>
        </p:nvSpPr>
        <p:spPr>
          <a:xfrm>
            <a:off x="887219" y="2054018"/>
            <a:ext cx="5087075" cy="536005"/>
          </a:xfrm>
        </p:spPr>
        <p:txBody>
          <a:bodyPr/>
          <a:lstStyle/>
          <a:p>
            <a:r>
              <a:rPr lang="en-US" sz="3600" dirty="0"/>
              <a:t>Who focused on…</a:t>
            </a:r>
          </a:p>
        </p:txBody>
      </p:sp>
      <p:sp>
        <p:nvSpPr>
          <p:cNvPr id="7" name="Content Placeholder 6">
            <a:extLst>
              <a:ext uri="{FF2B5EF4-FFF2-40B4-BE49-F238E27FC236}">
                <a16:creationId xmlns:a16="http://schemas.microsoft.com/office/drawing/2014/main" id="{AA2FDD1D-92DC-8F47-9487-D867181AA38D}"/>
              </a:ext>
            </a:extLst>
          </p:cNvPr>
          <p:cNvSpPr>
            <a:spLocks noGrp="1"/>
          </p:cNvSpPr>
          <p:nvPr>
            <p:ph sz="half" idx="2"/>
          </p:nvPr>
        </p:nvSpPr>
        <p:spPr/>
        <p:txBody>
          <a:bodyPr numCol="2">
            <a:normAutofit/>
          </a:bodyPr>
          <a:lstStyle/>
          <a:p>
            <a:r>
              <a:rPr lang="en-US" sz="3600" dirty="0"/>
              <a:t>Grammar?	</a:t>
            </a:r>
          </a:p>
          <a:p>
            <a:endParaRPr lang="en-US" sz="2800" dirty="0"/>
          </a:p>
          <a:p>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r>
              <a:rPr lang="en-US" sz="3600" dirty="0"/>
              <a:t>Content?</a:t>
            </a:r>
          </a:p>
        </p:txBody>
      </p:sp>
      <p:sp>
        <p:nvSpPr>
          <p:cNvPr id="8" name="Text Placeholder 7">
            <a:extLst>
              <a:ext uri="{FF2B5EF4-FFF2-40B4-BE49-F238E27FC236}">
                <a16:creationId xmlns:a16="http://schemas.microsoft.com/office/drawing/2014/main" id="{3015E8DE-9540-3743-8A92-3AFB69F2BAA9}"/>
              </a:ext>
            </a:extLst>
          </p:cNvPr>
          <p:cNvSpPr>
            <a:spLocks noGrp="1"/>
          </p:cNvSpPr>
          <p:nvPr>
            <p:ph type="body" sz="quarter" idx="3"/>
          </p:nvPr>
        </p:nvSpPr>
        <p:spPr>
          <a:xfrm>
            <a:off x="6217708" y="2045334"/>
            <a:ext cx="5393101" cy="553373"/>
          </a:xfrm>
        </p:spPr>
        <p:txBody>
          <a:bodyPr/>
          <a:lstStyle/>
          <a:p>
            <a:r>
              <a:rPr lang="en-US" sz="3600" dirty="0"/>
              <a:t>Correcting style: Did you…</a:t>
            </a:r>
          </a:p>
        </p:txBody>
      </p:sp>
      <p:sp>
        <p:nvSpPr>
          <p:cNvPr id="9" name="Content Placeholder 8">
            <a:extLst>
              <a:ext uri="{FF2B5EF4-FFF2-40B4-BE49-F238E27FC236}">
                <a16:creationId xmlns:a16="http://schemas.microsoft.com/office/drawing/2014/main" id="{98036E0F-129E-374B-8867-C213202BA6C5}"/>
              </a:ext>
            </a:extLst>
          </p:cNvPr>
          <p:cNvSpPr>
            <a:spLocks noGrp="1"/>
          </p:cNvSpPr>
          <p:nvPr>
            <p:ph sz="quarter" idx="4"/>
          </p:nvPr>
        </p:nvSpPr>
        <p:spPr>
          <a:xfrm>
            <a:off x="6217709" y="2926052"/>
            <a:ext cx="5393100" cy="3409434"/>
          </a:xfrm>
        </p:spPr>
        <p:txBody>
          <a:bodyPr numCol="2">
            <a:normAutofit/>
          </a:bodyPr>
          <a:lstStyle/>
          <a:p>
            <a:r>
              <a:rPr lang="en-US" sz="3600" dirty="0"/>
              <a:t>Fix all mistakes?</a:t>
            </a:r>
          </a:p>
          <a:p>
            <a:r>
              <a:rPr lang="en-US" sz="3600" dirty="0"/>
              <a:t>Fix only some of the mistakes? </a:t>
            </a:r>
          </a:p>
          <a:p>
            <a:r>
              <a:rPr lang="en-US" sz="3600" dirty="0"/>
              <a:t>Highlight </a:t>
            </a:r>
            <a:r>
              <a:rPr lang="en-US" sz="3600" u="sng" dirty="0"/>
              <a:t>without</a:t>
            </a:r>
            <a:r>
              <a:rPr lang="en-US" sz="3600" dirty="0"/>
              <a:t> correcting?</a:t>
            </a:r>
          </a:p>
        </p:txBody>
      </p:sp>
      <p:sp>
        <p:nvSpPr>
          <p:cNvPr id="10" name="TextBox 9">
            <a:extLst>
              <a:ext uri="{FF2B5EF4-FFF2-40B4-BE49-F238E27FC236}">
                <a16:creationId xmlns:a16="http://schemas.microsoft.com/office/drawing/2014/main" id="{524170B3-6C80-EF45-ABE8-0AF9DCA632BA}"/>
              </a:ext>
            </a:extLst>
          </p:cNvPr>
          <p:cNvSpPr txBox="1"/>
          <p:nvPr/>
        </p:nvSpPr>
        <p:spPr>
          <a:xfrm rot="20851249">
            <a:off x="1323776" y="3372569"/>
            <a:ext cx="8415257" cy="1406188"/>
          </a:xfrm>
          <a:prstGeom prst="wave">
            <a:avLst>
              <a:gd name="adj1" fmla="val 10013"/>
              <a:gd name="adj2" fmla="val 0"/>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dirty="0"/>
              <a:t>Do something completely different?</a:t>
            </a:r>
          </a:p>
        </p:txBody>
      </p:sp>
    </p:spTree>
    <p:extLst>
      <p:ext uri="{BB962C8B-B14F-4D97-AF65-F5344CB8AC3E}">
        <p14:creationId xmlns:p14="http://schemas.microsoft.com/office/powerpoint/2010/main" val="29606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dissolve">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dissolv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dissolv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9703-C188-484D-BBE1-5299239B5E36}"/>
              </a:ext>
            </a:extLst>
          </p:cNvPr>
          <p:cNvSpPr>
            <a:spLocks noGrp="1"/>
          </p:cNvSpPr>
          <p:nvPr>
            <p:ph type="title"/>
          </p:nvPr>
        </p:nvSpPr>
        <p:spPr/>
        <p:txBody>
          <a:bodyPr/>
          <a:lstStyle/>
          <a:p>
            <a:endParaRPr lang="en-US" dirty="0"/>
          </a:p>
        </p:txBody>
      </p:sp>
      <p:pic>
        <p:nvPicPr>
          <p:cNvPr id="9" name="Content Placeholder 8" descr="A close up of a piece of paper&#10;&#10;Description automatically generated">
            <a:extLst>
              <a:ext uri="{FF2B5EF4-FFF2-40B4-BE49-F238E27FC236}">
                <a16:creationId xmlns:a16="http://schemas.microsoft.com/office/drawing/2014/main" id="{87160542-488B-9246-BDAB-767E0166D4D8}"/>
              </a:ext>
            </a:extLst>
          </p:cNvPr>
          <p:cNvPicPr>
            <a:picLocks noGrp="1" noChangeAspect="1"/>
          </p:cNvPicPr>
          <p:nvPr>
            <p:ph idx="1"/>
          </p:nvPr>
        </p:nvPicPr>
        <p:blipFill rotWithShape="1">
          <a:blip r:embed="rId3"/>
          <a:srcRect l="29335"/>
          <a:stretch/>
        </p:blipFill>
        <p:spPr>
          <a:xfrm rot="16200000">
            <a:off x="4134432" y="-1643947"/>
            <a:ext cx="3923139" cy="11029617"/>
          </a:xfrm>
        </p:spPr>
      </p:pic>
    </p:spTree>
    <p:extLst>
      <p:ext uri="{BB962C8B-B14F-4D97-AF65-F5344CB8AC3E}">
        <p14:creationId xmlns:p14="http://schemas.microsoft.com/office/powerpoint/2010/main" val="29630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8B36AB-4E39-0342-B549-FDFF4BA2F9DE}"/>
              </a:ext>
            </a:extLst>
          </p:cNvPr>
          <p:cNvSpPr>
            <a:spLocks noGrp="1"/>
          </p:cNvSpPr>
          <p:nvPr>
            <p:ph type="title"/>
          </p:nvPr>
        </p:nvSpPr>
        <p:spPr>
          <a:xfrm>
            <a:off x="8369643" y="1037967"/>
            <a:ext cx="3054091" cy="4709131"/>
          </a:xfrm>
        </p:spPr>
        <p:txBody>
          <a:bodyPr anchor="ctr">
            <a:normAutofit/>
          </a:bodyPr>
          <a:lstStyle/>
          <a:p>
            <a:r>
              <a:rPr lang="en-US" sz="3600" dirty="0">
                <a:solidFill>
                  <a:srgbClr val="FFFEFF"/>
                </a:solidFill>
              </a:rPr>
              <a:t>Research Limitations</a:t>
            </a:r>
          </a:p>
        </p:txBody>
      </p:sp>
      <p:sp>
        <p:nvSpPr>
          <p:cNvPr id="6" name="Rounded Rectangle 5">
            <a:extLst>
              <a:ext uri="{FF2B5EF4-FFF2-40B4-BE49-F238E27FC236}">
                <a16:creationId xmlns:a16="http://schemas.microsoft.com/office/drawing/2014/main" id="{B490CD46-5037-4A46-A454-F47DFB87ADDA}"/>
              </a:ext>
            </a:extLst>
          </p:cNvPr>
          <p:cNvSpPr/>
          <p:nvPr/>
        </p:nvSpPr>
        <p:spPr>
          <a:xfrm>
            <a:off x="486033" y="1038541"/>
            <a:ext cx="7012370" cy="134513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Questions">
            <a:extLst>
              <a:ext uri="{FF2B5EF4-FFF2-40B4-BE49-F238E27FC236}">
                <a16:creationId xmlns:a16="http://schemas.microsoft.com/office/drawing/2014/main" id="{354286B7-D56C-9449-AC4F-42D8FDDF62C9}"/>
              </a:ext>
            </a:extLst>
          </p:cNvPr>
          <p:cNvSpPr/>
          <p:nvPr/>
        </p:nvSpPr>
        <p:spPr>
          <a:xfrm>
            <a:off x="892937" y="1341197"/>
            <a:ext cx="739825" cy="73982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125AD6A3-30AE-CB42-BE47-BE586203AC66}"/>
              </a:ext>
            </a:extLst>
          </p:cNvPr>
          <p:cNvSpPr/>
          <p:nvPr/>
        </p:nvSpPr>
        <p:spPr>
          <a:xfrm>
            <a:off x="2039666" y="1038541"/>
            <a:ext cx="5458736" cy="1345137"/>
          </a:xfrm>
          <a:custGeom>
            <a:avLst/>
            <a:gdLst>
              <a:gd name="connsiteX0" fmla="*/ 0 w 5458736"/>
              <a:gd name="connsiteY0" fmla="*/ 0 h 1345137"/>
              <a:gd name="connsiteX1" fmla="*/ 5458736 w 5458736"/>
              <a:gd name="connsiteY1" fmla="*/ 0 h 1345137"/>
              <a:gd name="connsiteX2" fmla="*/ 5458736 w 5458736"/>
              <a:gd name="connsiteY2" fmla="*/ 1345137 h 1345137"/>
              <a:gd name="connsiteX3" fmla="*/ 0 w 5458736"/>
              <a:gd name="connsiteY3" fmla="*/ 1345137 h 1345137"/>
              <a:gd name="connsiteX4" fmla="*/ 0 w 5458736"/>
              <a:gd name="connsiteY4" fmla="*/ 0 h 134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736" h="1345137">
                <a:moveTo>
                  <a:pt x="0" y="0"/>
                </a:moveTo>
                <a:lnTo>
                  <a:pt x="5458736" y="0"/>
                </a:lnTo>
                <a:lnTo>
                  <a:pt x="5458736" y="1345137"/>
                </a:lnTo>
                <a:lnTo>
                  <a:pt x="0" y="13451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2360" tIns="142360" rIns="142360" bIns="142360" numCol="1" spcCol="1270" anchor="ctr" anchorCtr="0">
            <a:noAutofit/>
          </a:bodyPr>
          <a:lstStyle/>
          <a:p>
            <a:pPr marL="0" lvl="0" indent="0" algn="l" defTabSz="1600200">
              <a:lnSpc>
                <a:spcPct val="90000"/>
              </a:lnSpc>
              <a:spcBef>
                <a:spcPct val="0"/>
              </a:spcBef>
              <a:spcAft>
                <a:spcPct val="35000"/>
              </a:spcAft>
              <a:buNone/>
            </a:pPr>
            <a:r>
              <a:rPr lang="en-US" sz="3600" kern="1200" dirty="0"/>
              <a:t>No consensus </a:t>
            </a:r>
          </a:p>
        </p:txBody>
      </p:sp>
      <p:sp>
        <p:nvSpPr>
          <p:cNvPr id="11" name="Rounded Rectangle 10">
            <a:extLst>
              <a:ext uri="{FF2B5EF4-FFF2-40B4-BE49-F238E27FC236}">
                <a16:creationId xmlns:a16="http://schemas.microsoft.com/office/drawing/2014/main" id="{4D56F210-873C-A142-B393-B06BCDF78B0F}"/>
              </a:ext>
            </a:extLst>
          </p:cNvPr>
          <p:cNvSpPr/>
          <p:nvPr/>
        </p:nvSpPr>
        <p:spPr>
          <a:xfrm>
            <a:off x="486033" y="2719963"/>
            <a:ext cx="7012370" cy="1345137"/>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Rectangle 12" descr="Trophy">
            <a:extLst>
              <a:ext uri="{FF2B5EF4-FFF2-40B4-BE49-F238E27FC236}">
                <a16:creationId xmlns:a16="http://schemas.microsoft.com/office/drawing/2014/main" id="{83653331-5A66-864D-8D27-BA239AF8D463}"/>
              </a:ext>
            </a:extLst>
          </p:cNvPr>
          <p:cNvSpPr/>
          <p:nvPr/>
        </p:nvSpPr>
        <p:spPr>
          <a:xfrm>
            <a:off x="892937" y="3022619"/>
            <a:ext cx="739825" cy="73982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D93E272E-707D-1646-89AF-87BFB3A23489}"/>
              </a:ext>
            </a:extLst>
          </p:cNvPr>
          <p:cNvSpPr/>
          <p:nvPr/>
        </p:nvSpPr>
        <p:spPr>
          <a:xfrm>
            <a:off x="2039666" y="2719963"/>
            <a:ext cx="5458736" cy="1345137"/>
          </a:xfrm>
          <a:custGeom>
            <a:avLst/>
            <a:gdLst>
              <a:gd name="connsiteX0" fmla="*/ 0 w 5458736"/>
              <a:gd name="connsiteY0" fmla="*/ 0 h 1345137"/>
              <a:gd name="connsiteX1" fmla="*/ 5458736 w 5458736"/>
              <a:gd name="connsiteY1" fmla="*/ 0 h 1345137"/>
              <a:gd name="connsiteX2" fmla="*/ 5458736 w 5458736"/>
              <a:gd name="connsiteY2" fmla="*/ 1345137 h 1345137"/>
              <a:gd name="connsiteX3" fmla="*/ 0 w 5458736"/>
              <a:gd name="connsiteY3" fmla="*/ 1345137 h 1345137"/>
              <a:gd name="connsiteX4" fmla="*/ 0 w 5458736"/>
              <a:gd name="connsiteY4" fmla="*/ 0 h 134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736" h="1345137">
                <a:moveTo>
                  <a:pt x="0" y="0"/>
                </a:moveTo>
                <a:lnTo>
                  <a:pt x="5458736" y="0"/>
                </a:lnTo>
                <a:lnTo>
                  <a:pt x="5458736" y="1345137"/>
                </a:lnTo>
                <a:lnTo>
                  <a:pt x="0" y="13451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2360" tIns="142360" rIns="142360" bIns="142360" numCol="1" spcCol="1270" anchor="ctr" anchorCtr="0">
            <a:noAutofit/>
          </a:bodyPr>
          <a:lstStyle/>
          <a:p>
            <a:pPr marL="0" lvl="0" indent="0" algn="l" defTabSz="1600200">
              <a:lnSpc>
                <a:spcPct val="90000"/>
              </a:lnSpc>
              <a:spcBef>
                <a:spcPct val="0"/>
              </a:spcBef>
              <a:spcAft>
                <a:spcPct val="35000"/>
              </a:spcAft>
              <a:buNone/>
            </a:pPr>
            <a:r>
              <a:rPr lang="en-US" sz="3600" kern="1200" dirty="0"/>
              <a:t>Mostly focused on specific errors (</a:t>
            </a:r>
            <a:r>
              <a:rPr lang="en-US" sz="3600" dirty="0"/>
              <a:t>e.g., articles)</a:t>
            </a:r>
            <a:endParaRPr lang="en-US" sz="3600" kern="1200" dirty="0"/>
          </a:p>
        </p:txBody>
      </p:sp>
      <p:sp>
        <p:nvSpPr>
          <p:cNvPr id="19" name="Rounded Rectangle 18">
            <a:extLst>
              <a:ext uri="{FF2B5EF4-FFF2-40B4-BE49-F238E27FC236}">
                <a16:creationId xmlns:a16="http://schemas.microsoft.com/office/drawing/2014/main" id="{DCDC0C9D-E561-044B-BFB1-5100809DE6D2}"/>
              </a:ext>
            </a:extLst>
          </p:cNvPr>
          <p:cNvSpPr/>
          <p:nvPr/>
        </p:nvSpPr>
        <p:spPr>
          <a:xfrm>
            <a:off x="486033" y="4401385"/>
            <a:ext cx="7012370" cy="1345137"/>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Books">
            <a:extLst>
              <a:ext uri="{FF2B5EF4-FFF2-40B4-BE49-F238E27FC236}">
                <a16:creationId xmlns:a16="http://schemas.microsoft.com/office/drawing/2014/main" id="{C136A5D8-DEDD-324A-892A-4E3924DA903F}"/>
              </a:ext>
            </a:extLst>
          </p:cNvPr>
          <p:cNvSpPr/>
          <p:nvPr/>
        </p:nvSpPr>
        <p:spPr>
          <a:xfrm>
            <a:off x="892937" y="4704041"/>
            <a:ext cx="739825" cy="73982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Freeform 20">
            <a:extLst>
              <a:ext uri="{FF2B5EF4-FFF2-40B4-BE49-F238E27FC236}">
                <a16:creationId xmlns:a16="http://schemas.microsoft.com/office/drawing/2014/main" id="{DF969674-CD3E-5C4F-B0EF-FBE618466F12}"/>
              </a:ext>
            </a:extLst>
          </p:cNvPr>
          <p:cNvSpPr/>
          <p:nvPr/>
        </p:nvSpPr>
        <p:spPr>
          <a:xfrm>
            <a:off x="2039666" y="4401385"/>
            <a:ext cx="5458736" cy="1345137"/>
          </a:xfrm>
          <a:custGeom>
            <a:avLst/>
            <a:gdLst>
              <a:gd name="connsiteX0" fmla="*/ 0 w 5458736"/>
              <a:gd name="connsiteY0" fmla="*/ 0 h 1345137"/>
              <a:gd name="connsiteX1" fmla="*/ 5458736 w 5458736"/>
              <a:gd name="connsiteY1" fmla="*/ 0 h 1345137"/>
              <a:gd name="connsiteX2" fmla="*/ 5458736 w 5458736"/>
              <a:gd name="connsiteY2" fmla="*/ 1345137 h 1345137"/>
              <a:gd name="connsiteX3" fmla="*/ 0 w 5458736"/>
              <a:gd name="connsiteY3" fmla="*/ 1345137 h 1345137"/>
              <a:gd name="connsiteX4" fmla="*/ 0 w 5458736"/>
              <a:gd name="connsiteY4" fmla="*/ 0 h 134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736" h="1345137">
                <a:moveTo>
                  <a:pt x="0" y="0"/>
                </a:moveTo>
                <a:lnTo>
                  <a:pt x="5458736" y="0"/>
                </a:lnTo>
                <a:lnTo>
                  <a:pt x="5458736" y="1345137"/>
                </a:lnTo>
                <a:lnTo>
                  <a:pt x="0" y="13451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2360" tIns="142360" rIns="142360" bIns="142360" numCol="1" spcCol="1270" anchor="ctr" anchorCtr="0">
            <a:noAutofit/>
          </a:bodyPr>
          <a:lstStyle/>
          <a:p>
            <a:pPr marL="0" lvl="0" indent="0" algn="l" defTabSz="1600200">
              <a:lnSpc>
                <a:spcPct val="90000"/>
              </a:lnSpc>
              <a:spcBef>
                <a:spcPct val="0"/>
              </a:spcBef>
              <a:spcAft>
                <a:spcPct val="35000"/>
              </a:spcAft>
              <a:buNone/>
            </a:pPr>
            <a:r>
              <a:rPr lang="en-US" sz="3600" kern="1200" dirty="0"/>
              <a:t>Mostly done at university level</a:t>
            </a:r>
          </a:p>
        </p:txBody>
      </p:sp>
    </p:spTree>
    <p:extLst>
      <p:ext uri="{BB962C8B-B14F-4D97-AF65-F5344CB8AC3E}">
        <p14:creationId xmlns:p14="http://schemas.microsoft.com/office/powerpoint/2010/main" val="3082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ppt_y</p:attrName>
                                        </p:attrNameLst>
                                      </p:cBhvr>
                                      <p:tavLst>
                                        <p:tav tm="0">
                                          <p:val>
                                            <p:strVal val="#ppt_y+#ppt_h*1.125000"/>
                                          </p:val>
                                        </p:tav>
                                        <p:tav tm="100000">
                                          <p:val>
                                            <p:strVal val="#ppt_y"/>
                                          </p:val>
                                        </p:tav>
                                      </p:tavLst>
                                    </p:anim>
                                    <p:animEffect transition="in" filter="wipe(up)">
                                      <p:cBhvr>
                                        <p:cTn id="36" dur="500"/>
                                        <p:tgtEl>
                                          <p:spTgt spid="19"/>
                                        </p:tgtEl>
                                      </p:cBhvr>
                                    </p:animEffect>
                                  </p:childTnLst>
                                </p:cTn>
                              </p:par>
                              <p:par>
                                <p:cTn id="37" presetID="1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ppt_h*1.125000"/>
                                          </p:val>
                                        </p:tav>
                                        <p:tav tm="100000">
                                          <p:val>
                                            <p:strVal val="#ppt_y"/>
                                          </p:val>
                                        </p:tav>
                                      </p:tavLst>
                                    </p:anim>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DCEE80-6311-4F42-AA25-04FD0580D333}"/>
              </a:ext>
            </a:extLst>
          </p:cNvPr>
          <p:cNvSpPr>
            <a:spLocks noGrp="1"/>
          </p:cNvSpPr>
          <p:nvPr>
            <p:ph type="title"/>
          </p:nvPr>
        </p:nvSpPr>
        <p:spPr>
          <a:xfrm>
            <a:off x="2156346" y="1097109"/>
            <a:ext cx="5439267" cy="4576358"/>
          </a:xfrm>
        </p:spPr>
        <p:txBody>
          <a:bodyPr vert="horz" lIns="91440" tIns="45720" rIns="91440" bIns="45720" rtlCol="0" anchor="ctr">
            <a:normAutofit/>
          </a:bodyPr>
          <a:lstStyle/>
          <a:p>
            <a:r>
              <a:rPr lang="en-US">
                <a:solidFill>
                  <a:schemeClr val="tx2">
                    <a:lumMod val="75000"/>
                  </a:schemeClr>
                </a:solidFill>
              </a:rPr>
              <a:t>To correct or…not?</a:t>
            </a:r>
          </a:p>
        </p:txBody>
      </p:sp>
      <p:sp>
        <p:nvSpPr>
          <p:cNvPr id="20" name="Rectangle 19">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3C0E5A97-36D9-844D-AF46-8994E0BB6909}"/>
              </a:ext>
            </a:extLst>
          </p:cNvPr>
          <p:cNvSpPr>
            <a:spLocks noGrp="1"/>
          </p:cNvSpPr>
          <p:nvPr>
            <p:ph type="body" idx="1"/>
          </p:nvPr>
        </p:nvSpPr>
        <p:spPr>
          <a:xfrm>
            <a:off x="8394799" y="1097109"/>
            <a:ext cx="3072530" cy="4576358"/>
          </a:xfrm>
        </p:spPr>
        <p:txBody>
          <a:bodyPr vert="horz" lIns="91440" tIns="45720" rIns="91440" bIns="45720" rtlCol="0" anchor="ctr">
            <a:normAutofit/>
          </a:bodyPr>
          <a:lstStyle/>
          <a:p>
            <a:r>
              <a:rPr lang="en-US" sz="2800">
                <a:solidFill>
                  <a:srgbClr val="FFFFFF"/>
                </a:solidFill>
              </a:rPr>
              <a:t>Early vs recent research </a:t>
            </a:r>
          </a:p>
        </p:txBody>
      </p:sp>
    </p:spTree>
    <p:extLst>
      <p:ext uri="{BB962C8B-B14F-4D97-AF65-F5344CB8AC3E}">
        <p14:creationId xmlns:p14="http://schemas.microsoft.com/office/powerpoint/2010/main" val="322004766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3907</Words>
  <Application>Microsoft Macintosh PowerPoint</Application>
  <PresentationFormat>Widescreen</PresentationFormat>
  <Paragraphs>319</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Wingdings 2</vt:lpstr>
      <vt:lpstr>Dividend</vt:lpstr>
      <vt:lpstr>Giving Effective Essay Feedback</vt:lpstr>
      <vt:lpstr>About me</vt:lpstr>
      <vt:lpstr>About my school</vt:lpstr>
      <vt:lpstr>Why Talk about this?</vt:lpstr>
      <vt:lpstr>Sample Correction</vt:lpstr>
      <vt:lpstr>Survey</vt:lpstr>
      <vt:lpstr>PowerPoint Presentation</vt:lpstr>
      <vt:lpstr>Research Limitations</vt:lpstr>
      <vt:lpstr>To correct or…not?</vt:lpstr>
      <vt:lpstr>Early research</vt:lpstr>
      <vt:lpstr>Error types</vt:lpstr>
      <vt:lpstr>Types of Feedback</vt:lpstr>
      <vt:lpstr>Direct Feedback</vt:lpstr>
      <vt:lpstr>Indirect feedback</vt:lpstr>
      <vt:lpstr>Indirect feedback</vt:lpstr>
      <vt:lpstr>Reformulation (Teacher rewriting)</vt:lpstr>
      <vt:lpstr>Selective or Comprehensive?</vt:lpstr>
      <vt:lpstr>Selective Feedback: New Questions, No answers</vt:lpstr>
      <vt:lpstr>Things to Consider (“Context”)</vt:lpstr>
      <vt:lpstr>Things to Consider (“Context”)</vt:lpstr>
      <vt:lpstr>Five Conditions for Effective Feedback </vt:lpstr>
      <vt:lpstr>What type of feedback do you think is best for your school(s)? Why?  How does what you think is best differ from what your JTEs ask for (if at all)?</vt:lpstr>
      <vt:lpstr>In 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Effective Essay Feedback</dc:title>
  <dc:creator>Kylie Cummings</dc:creator>
  <cp:lastModifiedBy>Kylie Cummings</cp:lastModifiedBy>
  <cp:revision>65</cp:revision>
  <dcterms:created xsi:type="dcterms:W3CDTF">2020-03-23T02:04:14Z</dcterms:created>
  <dcterms:modified xsi:type="dcterms:W3CDTF">2020-04-03T02:17:00Z</dcterms:modified>
</cp:coreProperties>
</file>